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50"/>
  </p:notesMasterIdLst>
  <p:sldIdLst>
    <p:sldId id="284" r:id="rId7"/>
    <p:sldId id="267" r:id="rId8"/>
    <p:sldId id="271" r:id="rId9"/>
    <p:sldId id="272" r:id="rId10"/>
    <p:sldId id="279" r:id="rId11"/>
    <p:sldId id="291" r:id="rId12"/>
    <p:sldId id="315" r:id="rId13"/>
    <p:sldId id="280" r:id="rId14"/>
    <p:sldId id="317" r:id="rId15"/>
    <p:sldId id="283" r:id="rId16"/>
    <p:sldId id="290" r:id="rId17"/>
    <p:sldId id="285" r:id="rId18"/>
    <p:sldId id="318" r:id="rId19"/>
    <p:sldId id="293" r:id="rId20"/>
    <p:sldId id="294" r:id="rId21"/>
    <p:sldId id="296" r:id="rId22"/>
    <p:sldId id="295" r:id="rId23"/>
    <p:sldId id="270" r:id="rId24"/>
    <p:sldId id="275" r:id="rId25"/>
    <p:sldId id="319" r:id="rId26"/>
    <p:sldId id="281" r:id="rId27"/>
    <p:sldId id="278" r:id="rId28"/>
    <p:sldId id="297" r:id="rId29"/>
    <p:sldId id="298" r:id="rId30"/>
    <p:sldId id="299" r:id="rId31"/>
    <p:sldId id="310" r:id="rId32"/>
    <p:sldId id="287" r:id="rId33"/>
    <p:sldId id="277" r:id="rId34"/>
    <p:sldId id="303" r:id="rId35"/>
    <p:sldId id="304" r:id="rId36"/>
    <p:sldId id="305" r:id="rId37"/>
    <p:sldId id="311" r:id="rId38"/>
    <p:sldId id="312" r:id="rId39"/>
    <p:sldId id="306" r:id="rId40"/>
    <p:sldId id="313" r:id="rId41"/>
    <p:sldId id="307" r:id="rId42"/>
    <p:sldId id="273" r:id="rId43"/>
    <p:sldId id="308" r:id="rId44"/>
    <p:sldId id="282" r:id="rId45"/>
    <p:sldId id="288" r:id="rId46"/>
    <p:sldId id="314" r:id="rId47"/>
    <p:sldId id="316" r:id="rId48"/>
    <p:sldId id="320" r:id="rId49"/>
  </p:sldIdLst>
  <p:sldSz cx="9144000" cy="6858000" type="overhead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29" autoAdjust="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68F05-E42F-4C31-A157-3E3A2421C855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22450-CE60-4270-942E-563C04B07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48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06648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06648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06648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06648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EC5B21-3973-4FD4-A1EB-4C874852C2CC}" type="slidenum">
              <a:rPr lang="en-US" sz="1300" b="0">
                <a:solidFill>
                  <a:prstClr val="black"/>
                </a:solidFill>
              </a:rPr>
              <a:pPr/>
              <a:t>1</a:t>
            </a:fld>
            <a:endParaRPr lang="en-US" sz="13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1200" b="1" dirty="0" smtClean="0">
                <a:solidFill>
                  <a:srgbClr val="002060"/>
                </a:solidFill>
              </a:rPr>
              <a:t>Operational Director: </a:t>
            </a:r>
            <a:r>
              <a:rPr lang="en-US" sz="1200" dirty="0" smtClean="0">
                <a:solidFill>
                  <a:srgbClr val="002060"/>
                </a:solidFill>
              </a:rPr>
              <a:t>Ms. Jackie Kinsey</a:t>
            </a:r>
          </a:p>
          <a:p>
            <a:pPr algn="just"/>
            <a:r>
              <a:rPr lang="en-US" sz="1200" dirty="0" smtClean="0"/>
              <a:t>The Operational Director provides supervisory, administrative, &amp; operations services to the CSCLV &amp; its users. Responsibilities include management of the budget, scheduling, personnel, &amp; external events &amp; ensuring that financial information is accurate &amp; reliable, &amp; the center complies with applicable laws, regulations, policies, &amp; procedures.</a:t>
            </a:r>
          </a:p>
          <a:p>
            <a:pPr algn="just"/>
            <a:r>
              <a:rPr lang="en-US" sz="1200" dirty="0" smtClean="0"/>
              <a:t> </a:t>
            </a:r>
            <a:endParaRPr lang="en-US" sz="1200" dirty="0" smtClean="0">
              <a:solidFill>
                <a:srgbClr val="002060"/>
              </a:solidFill>
            </a:endParaRPr>
          </a:p>
          <a:p>
            <a:pPr algn="just"/>
            <a:r>
              <a:rPr lang="en-US" sz="1200" b="1" dirty="0" smtClean="0">
                <a:solidFill>
                  <a:srgbClr val="002060"/>
                </a:solidFill>
              </a:rPr>
              <a:t>Educational Director:</a:t>
            </a:r>
            <a:r>
              <a:rPr lang="en-US" sz="1200" dirty="0" smtClean="0">
                <a:solidFill>
                  <a:srgbClr val="002060"/>
                </a:solidFill>
              </a:rPr>
              <a:t> TBA</a:t>
            </a:r>
          </a:p>
          <a:p>
            <a:pPr algn="just"/>
            <a:r>
              <a:rPr lang="en-US" sz="1200" dirty="0" smtClean="0"/>
              <a:t>The Educational Director  serves as an overall educational leader of the CSCLV. The individual ensures that the three institutions use the center to optimize educational programming. This includes developing faculty &amp; staff training programs, promoting inter-professional education, facilitating research projects, &amp; strategic planning.</a:t>
            </a:r>
          </a:p>
          <a:p>
            <a:pPr algn="just"/>
            <a:endParaRPr lang="en-US" sz="1200" dirty="0" smtClean="0">
              <a:solidFill>
                <a:schemeClr val="bg1"/>
              </a:solidFill>
            </a:endParaRPr>
          </a:p>
          <a:p>
            <a:pPr algn="just"/>
            <a:r>
              <a:rPr lang="en-US" sz="1200" b="1" dirty="0" smtClean="0">
                <a:solidFill>
                  <a:srgbClr val="002060"/>
                </a:solidFill>
              </a:rPr>
              <a:t>Advisory Committee:</a:t>
            </a:r>
          </a:p>
          <a:p>
            <a:pPr algn="just"/>
            <a:r>
              <a:rPr lang="en-US" sz="1200" dirty="0" smtClean="0"/>
              <a:t>This committee serves as the oversight body for the center. The committee meets bi-weekly to address educational &amp; operational issues to meet the center’s needs.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b="1" dirty="0" smtClean="0">
              <a:solidFill>
                <a:srgbClr val="002060"/>
              </a:solidFill>
            </a:endParaRPr>
          </a:p>
          <a:p>
            <a:r>
              <a:rPr lang="en-US" sz="1200" b="1" dirty="0" smtClean="0">
                <a:solidFill>
                  <a:srgbClr val="002060"/>
                </a:solidFill>
              </a:rPr>
              <a:t>IT Systems Administrator: </a:t>
            </a:r>
            <a:r>
              <a:rPr lang="en-US" sz="1200" dirty="0" smtClean="0">
                <a:solidFill>
                  <a:srgbClr val="002060"/>
                </a:solidFill>
              </a:rPr>
              <a:t>Mr. Jonathan </a:t>
            </a:r>
            <a:r>
              <a:rPr lang="en-US" sz="1200" dirty="0" err="1" smtClean="0">
                <a:solidFill>
                  <a:srgbClr val="002060"/>
                </a:solidFill>
              </a:rPr>
              <a:t>Sturak</a:t>
            </a:r>
            <a:endParaRPr lang="en-US" sz="1200" dirty="0" smtClean="0">
              <a:solidFill>
                <a:srgbClr val="002060"/>
              </a:solidFill>
            </a:endParaRPr>
          </a:p>
          <a:p>
            <a:pPr algn="just"/>
            <a:r>
              <a:rPr lang="en-US" sz="1200" dirty="0" smtClean="0"/>
              <a:t>The IT Systems Administrator Identifies, implements, manages &amp; supports all IT, AV, teleconference, computerized human patient simulator, computerized training devices infrastructure, interfaces &amp; operations.</a:t>
            </a:r>
          </a:p>
          <a:p>
            <a:pPr algn="just"/>
            <a:endParaRPr lang="en-US" sz="1200" b="1" dirty="0" smtClean="0">
              <a:solidFill>
                <a:srgbClr val="002060"/>
              </a:solidFill>
            </a:endParaRPr>
          </a:p>
          <a:p>
            <a:r>
              <a:rPr lang="en-US" sz="1200" b="1" dirty="0" smtClean="0">
                <a:solidFill>
                  <a:srgbClr val="002060"/>
                </a:solidFill>
              </a:rPr>
              <a:t>The Simulation Training Coordinators:</a:t>
            </a:r>
            <a:r>
              <a:rPr lang="en-US" sz="1200" dirty="0" smtClean="0">
                <a:solidFill>
                  <a:schemeClr val="bg1"/>
                </a:solidFill>
              </a:rPr>
              <a:t>: </a:t>
            </a:r>
            <a:r>
              <a:rPr lang="en-US" sz="1200" dirty="0" smtClean="0">
                <a:solidFill>
                  <a:srgbClr val="002060"/>
                </a:solidFill>
              </a:rPr>
              <a:t>Ms. Suzanne Sharp &amp; Ms. Rowena Saba </a:t>
            </a:r>
          </a:p>
          <a:p>
            <a:pPr algn="just"/>
            <a:r>
              <a:rPr lang="en-US" sz="1200" dirty="0" smtClean="0"/>
              <a:t>The Clinical Support Coordinators have primary responsibility for immersive patient care management simulation scenario operations &amp; clinical skills operations. 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b="1" dirty="0" smtClean="0">
                <a:solidFill>
                  <a:srgbClr val="002060"/>
                </a:solidFill>
              </a:rPr>
              <a:t>IT Technician: </a:t>
            </a:r>
            <a:r>
              <a:rPr lang="en-US" sz="1200" dirty="0" smtClean="0">
                <a:solidFill>
                  <a:srgbClr val="002060"/>
                </a:solidFill>
              </a:rPr>
              <a:t>Mr. Richard </a:t>
            </a:r>
            <a:r>
              <a:rPr lang="en-US" sz="1200" dirty="0" err="1" smtClean="0">
                <a:solidFill>
                  <a:srgbClr val="002060"/>
                </a:solidFill>
              </a:rPr>
              <a:t>Dantes</a:t>
            </a:r>
            <a:endParaRPr lang="en-US" sz="1200" dirty="0" smtClean="0">
              <a:solidFill>
                <a:srgbClr val="002060"/>
              </a:solidFill>
            </a:endParaRPr>
          </a:p>
          <a:p>
            <a:pPr algn="just"/>
            <a:r>
              <a:rPr lang="en-US" sz="1200" dirty="0" smtClean="0"/>
              <a:t>The IT Technician supports network operations as well as hardware, software, &amp; A/V coordination &amp; support. &amp; serves as a backup for high fidelity simulation &amp; skills training for all learners &amp; external contracts.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1200" dirty="0" smtClean="0">
              <a:solidFill>
                <a:schemeClr val="bg1"/>
              </a:solidFill>
            </a:endParaRPr>
          </a:p>
          <a:p>
            <a:pPr algn="just"/>
            <a:r>
              <a:rPr lang="en-US" sz="1200" b="1" dirty="0" smtClean="0">
                <a:solidFill>
                  <a:srgbClr val="002060"/>
                </a:solidFill>
              </a:rPr>
              <a:t>Surgical Skills Coordinator: </a:t>
            </a:r>
            <a:r>
              <a:rPr lang="en-US" sz="1200" dirty="0" smtClean="0">
                <a:solidFill>
                  <a:srgbClr val="002060"/>
                </a:solidFill>
              </a:rPr>
              <a:t>Mr. Adnan </a:t>
            </a:r>
            <a:r>
              <a:rPr lang="en-US" sz="1200" dirty="0" err="1" smtClean="0">
                <a:solidFill>
                  <a:srgbClr val="002060"/>
                </a:solidFill>
              </a:rPr>
              <a:t>Mohsin</a:t>
            </a:r>
            <a:endParaRPr lang="en-US" sz="1200" dirty="0" smtClean="0">
              <a:solidFill>
                <a:srgbClr val="002060"/>
              </a:solidFill>
            </a:endParaRPr>
          </a:p>
          <a:p>
            <a:pPr algn="just"/>
            <a:r>
              <a:rPr lang="en-US" sz="1200" dirty="0" smtClean="0"/>
              <a:t>The Surgical Skills Coordinator is responsible for implementing &amp; assisting instruction of surgical residents &amp; third year medical students for the Department of Surgery.</a:t>
            </a:r>
          </a:p>
          <a:p>
            <a:pPr algn="just"/>
            <a:endParaRPr lang="en-US" sz="1200" dirty="0" smtClean="0">
              <a:solidFill>
                <a:schemeClr val="bg1"/>
              </a:solidFill>
            </a:endParaRPr>
          </a:p>
          <a:p>
            <a:pPr algn="just"/>
            <a:r>
              <a:rPr lang="en-US" sz="1200" b="1" dirty="0" smtClean="0">
                <a:solidFill>
                  <a:srgbClr val="002060"/>
                </a:solidFill>
              </a:rPr>
              <a:t>Standardized Patient Coordinator: </a:t>
            </a:r>
            <a:r>
              <a:rPr lang="en-US" sz="1200" dirty="0" smtClean="0">
                <a:solidFill>
                  <a:srgbClr val="002060"/>
                </a:solidFill>
              </a:rPr>
              <a:t>Ms. Gigi </a:t>
            </a:r>
            <a:r>
              <a:rPr lang="en-US" sz="1200" dirty="0" err="1" smtClean="0">
                <a:solidFill>
                  <a:srgbClr val="002060"/>
                </a:solidFill>
              </a:rPr>
              <a:t>Guizado</a:t>
            </a:r>
            <a:r>
              <a:rPr lang="en-US" sz="1200" dirty="0" smtClean="0">
                <a:solidFill>
                  <a:srgbClr val="002060"/>
                </a:solidFill>
              </a:rPr>
              <a:t> de Nathan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just"/>
            <a:r>
              <a:rPr lang="en-US" sz="1200" dirty="0" smtClean="0"/>
              <a:t>The Simulation Education Coordinator hires &amp; trains standardized patients &amp; coordinates all events using standardized patients.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70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48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06648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06648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06648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06648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06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EC5B21-3973-4FD4-A1EB-4C874852C2CC}" type="slidenum">
              <a:rPr lang="en-US" sz="1300" b="0">
                <a:solidFill>
                  <a:prstClr val="black"/>
                </a:solidFill>
              </a:rPr>
              <a:pPr/>
              <a:t>26</a:t>
            </a:fld>
            <a:endParaRPr lang="en-US" sz="13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Governor of Missouri, US Senator, US Attorney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43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Wednesday for about 6 months</a:t>
            </a:r>
          </a:p>
          <a:p>
            <a:r>
              <a:rPr lang="en-US" dirty="0" smtClean="0"/>
              <a:t>Architects – very helpful in keeping peace.</a:t>
            </a:r>
          </a:p>
          <a:p>
            <a:r>
              <a:rPr lang="en-US" dirty="0" smtClean="0"/>
              <a:t>	Process based on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1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</a:t>
            </a:r>
            <a:r>
              <a:rPr lang="en-US" baseline="0" dirty="0" smtClean="0"/>
              <a:t> Inventor</a:t>
            </a:r>
          </a:p>
          <a:p>
            <a:r>
              <a:rPr lang="en-US" baseline="0" dirty="0" smtClean="0"/>
              <a:t>Polaroid filter – used for film &amp; sunglasses</a:t>
            </a:r>
          </a:p>
          <a:p>
            <a:r>
              <a:rPr lang="en-US" baseline="0" dirty="0" smtClean="0"/>
              <a:t>Polaroid camera</a:t>
            </a:r>
          </a:p>
          <a:p>
            <a:endParaRPr lang="en-US" baseline="0" dirty="0" smtClean="0"/>
          </a:p>
          <a:p>
            <a:r>
              <a:rPr lang="en-US" dirty="0" smtClean="0"/>
              <a:t>What was Land like? Knowing him was a unique experience. He was a true visionary; he saw things differently from other people, which is what led him to the idea of instant photography. He was a brilliant, driven man who did not spare himself and who enjoyed working with equally driven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450-CE60-4270-942E-563C04B072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5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027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5" tIns="45232" rIns="90465" bIns="45232" anchor="b"/>
          <a:lstStyle>
            <a:lvl1pPr defTabSz="923925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95F2A41-BF92-4617-8C91-1B29143B57AD}" type="slidenum">
              <a:rPr lang="en-US" sz="1300" b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3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3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73" tIns="4571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146" indent="0" algn="ctr">
              <a:buNone/>
            </a:lvl2pPr>
            <a:lvl3pPr marL="914293" indent="0" algn="ctr">
              <a:buNone/>
            </a:lvl3pPr>
            <a:lvl4pPr marL="1371440" indent="0" algn="ctr">
              <a:buNone/>
            </a:lvl4pPr>
            <a:lvl5pPr marL="1828586" indent="0" algn="ctr">
              <a:buNone/>
            </a:lvl5pPr>
            <a:lvl6pPr marL="2285733" indent="0" algn="ctr">
              <a:buNone/>
            </a:lvl6pPr>
            <a:lvl7pPr marL="2742879" indent="0" algn="ctr">
              <a:buNone/>
            </a:lvl7pPr>
            <a:lvl8pPr marL="3200026" indent="0" algn="ctr">
              <a:buNone/>
            </a:lvl8pPr>
            <a:lvl9pPr marL="365717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127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800">
                <a:latin typeface="+mn-lt"/>
              </a:defRPr>
            </a:lvl1pPr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12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43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2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61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97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3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8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800">
                <a:latin typeface="+mn-lt"/>
              </a:defRPr>
            </a:lvl1pPr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65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4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165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800">
                <a:latin typeface="+mn-lt"/>
              </a:defRPr>
            </a:lvl1pPr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20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21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75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5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16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4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4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86" tIns="45714" bIns="0" anchor="t"/>
          <a:lstStyle>
            <a:lvl1pPr marL="5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1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6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45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0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66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2518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800">
                <a:latin typeface="+mn-lt"/>
              </a:defRPr>
            </a:lvl1pPr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40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63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42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08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8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70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05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13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19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94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8464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800">
                <a:latin typeface="+mn-lt"/>
              </a:defRPr>
            </a:lvl1pPr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24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80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9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43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43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6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07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5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83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55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69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96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44746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800">
                <a:latin typeface="+mn-lt"/>
              </a:defRPr>
            </a:lvl1pPr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78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89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8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75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433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510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650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378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60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4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57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2" y="1219201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29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2" y="1371601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9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3200400" cy="533400"/>
          </a:xfrm>
          <a:prstGeom prst="rect">
            <a:avLst/>
          </a:prstGeom>
        </p:spPr>
        <p:txBody>
          <a:bodyPr vert="horz" lIns="91429" tIns="45714" rIns="91429" bIns="45714" anchor="t">
            <a:noAutofit/>
          </a:bodyPr>
          <a:lstStyle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 lIns="91429" tIns="45714" rIns="91429" bIns="45714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lIns="91429" tIns="45714" rIns="91429" bIns="45714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DEFD26-FDD3-4B53-88F0-3A467BB92DE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lIns="91429" tIns="45714" rIns="91429" bIns="45714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lIns="91429" tIns="45714" rIns="91429" bIns="45714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14A08DC-7E5B-4D51-8DC3-BB5412B1A0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22" descr="C:\Documents and Settings\Sim Tech\Desktop\Righ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381000"/>
            <a:ext cx="28624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3" descr="C:\Documents and Settings\Sim Tech\Desktop\Left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381001"/>
            <a:ext cx="2832179" cy="76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kern="1200" spc="-100" baseline="0">
          <a:solidFill>
            <a:schemeClr val="tx2">
              <a:satMod val="200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32" indent="-342860" algn="l" rtl="0" eaLnBrk="1" latinLnBrk="0" hangingPunct="1">
        <a:spcBef>
          <a:spcPts val="700"/>
        </a:spcBef>
        <a:buClr>
          <a:srgbClr val="C00000"/>
        </a:buClr>
        <a:buSzPct val="95000"/>
        <a:buFont typeface="Wingdings"/>
        <a:buChar char="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0578" indent="-285717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/>
        <a:buChar char="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580" indent="-228573" algn="l" rtl="0" eaLnBrk="1" latinLnBrk="0" hangingPunct="1">
        <a:spcBef>
          <a:spcPct val="20000"/>
        </a:spcBef>
        <a:buClr>
          <a:srgbClr val="C00000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725" indent="-228573" algn="l" rtl="0" eaLnBrk="1" latinLnBrk="0" hangingPunct="1">
        <a:spcBef>
          <a:spcPct val="20000"/>
        </a:spcBef>
        <a:buClr>
          <a:srgbClr val="C00000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55" indent="-210288" algn="l" rtl="0" eaLnBrk="1" latinLnBrk="0" hangingPunct="1">
        <a:spcBef>
          <a:spcPct val="20000"/>
        </a:spcBef>
        <a:buClr>
          <a:srgbClr val="C00000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728" indent="-21028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730" indent="-18285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31" indent="-18285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33" indent="-18285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3200400" cy="533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 defTabSz="914400"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E14A08DC-7E5B-4D51-8DC3-BB5412B1A045}" type="slidenum">
              <a:rPr lang="en-US" smtClean="0">
                <a:solidFill>
                  <a:srgbClr val="D6ECFF"/>
                </a:solidFill>
              </a:rPr>
              <a:pPr defTabSz="914400"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18" name="Picture 122" descr="C:\Documents and Settings\Sim Tech\Desktop\Righ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381000"/>
            <a:ext cx="28624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3" descr="C:\Documents and Settings\Sim Tech\Desktop\Left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1000"/>
            <a:ext cx="2832179" cy="76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7403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kern="1200" spc="-100" baseline="0">
          <a:solidFill>
            <a:schemeClr val="tx2">
              <a:satMod val="200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rgbClr val="C00000"/>
        </a:buClr>
        <a:buSzPct val="95000"/>
        <a:buFont typeface="Wingdings"/>
        <a:buChar char="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/>
        <a:buChar char="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C00000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rgbClr val="C00000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rgbClr val="C00000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3200400" cy="533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 defTabSz="914400"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E14A08DC-7E5B-4D51-8DC3-BB5412B1A045}" type="slidenum">
              <a:rPr lang="en-US" smtClean="0">
                <a:solidFill>
                  <a:srgbClr val="D6ECFF"/>
                </a:solidFill>
              </a:rPr>
              <a:pPr defTabSz="914400"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18" name="Picture 122" descr="C:\Documents and Settings\Sim Tech\Desktop\Righ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381000"/>
            <a:ext cx="28624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3" descr="C:\Documents and Settings\Sim Tech\Desktop\Left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1000"/>
            <a:ext cx="2832179" cy="76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01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kern="1200" spc="-100" baseline="0">
          <a:solidFill>
            <a:schemeClr val="tx2">
              <a:satMod val="200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rgbClr val="C00000"/>
        </a:buClr>
        <a:buSzPct val="95000"/>
        <a:buFont typeface="Wingdings"/>
        <a:buChar char="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/>
        <a:buChar char="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C00000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rgbClr val="C00000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rgbClr val="C00000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3200400" cy="533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 defTabSz="914400"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E14A08DC-7E5B-4D51-8DC3-BB5412B1A045}" type="slidenum">
              <a:rPr lang="en-US" smtClean="0">
                <a:solidFill>
                  <a:srgbClr val="D6ECFF"/>
                </a:solidFill>
              </a:rPr>
              <a:pPr defTabSz="914400"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18" name="Picture 122" descr="C:\Documents and Settings\Sim Tech\Desktop\Righ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381000"/>
            <a:ext cx="28624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3" descr="C:\Documents and Settings\Sim Tech\Desktop\Left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1000"/>
            <a:ext cx="2832179" cy="76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447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kern="1200" spc="-100" baseline="0">
          <a:solidFill>
            <a:schemeClr val="tx2">
              <a:satMod val="200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rgbClr val="C00000"/>
        </a:buClr>
        <a:buSzPct val="95000"/>
        <a:buFont typeface="Wingdings"/>
        <a:buChar char="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/>
        <a:buChar char="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C00000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rgbClr val="C00000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rgbClr val="C00000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3200400" cy="533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 defTabSz="914400"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E14A08DC-7E5B-4D51-8DC3-BB5412B1A045}" type="slidenum">
              <a:rPr lang="en-US" smtClean="0">
                <a:solidFill>
                  <a:srgbClr val="D6ECFF"/>
                </a:solidFill>
              </a:rPr>
              <a:pPr defTabSz="914400"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18" name="Picture 122" descr="C:\Documents and Settings\Sim Tech\Desktop\Righ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381000"/>
            <a:ext cx="28624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3" descr="C:\Documents and Settings\Sim Tech\Desktop\Left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1000"/>
            <a:ext cx="2832179" cy="76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2313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kern="1200" spc="-100" baseline="0">
          <a:solidFill>
            <a:schemeClr val="tx2">
              <a:satMod val="200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rgbClr val="C00000"/>
        </a:buClr>
        <a:buSzPct val="95000"/>
        <a:buFont typeface="Wingdings"/>
        <a:buChar char="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/>
        <a:buChar char="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C00000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rgbClr val="C00000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rgbClr val="C00000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3200400" cy="533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0ADEFD26-FDD3-4B53-88F0-3A467BB92DE9}" type="datetimeFigureOut">
              <a:rPr lang="en-US" smtClean="0">
                <a:solidFill>
                  <a:srgbClr val="D6ECFF"/>
                </a:solidFill>
              </a:rPr>
              <a:pPr defTabSz="914400"/>
              <a:t>10/3/2012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E14A08DC-7E5B-4D51-8DC3-BB5412B1A045}" type="slidenum">
              <a:rPr lang="en-US" smtClean="0">
                <a:solidFill>
                  <a:srgbClr val="D6ECFF"/>
                </a:solidFill>
              </a:rPr>
              <a:pPr defTabSz="914400"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18" name="Picture 122" descr="C:\Documents and Settings\Sim Tech\Desktop\Righ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381000"/>
            <a:ext cx="28624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3" descr="C:\Documents and Settings\Sim Tech\Desktop\Left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1000"/>
            <a:ext cx="2832179" cy="76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424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kern="1200" spc="-100" baseline="0">
          <a:solidFill>
            <a:schemeClr val="tx2">
              <a:satMod val="200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rgbClr val="C00000"/>
        </a:buClr>
        <a:buSzPct val="95000"/>
        <a:buFont typeface="Wingdings"/>
        <a:buChar char="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/>
        <a:buChar char="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C00000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rgbClr val="C00000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rgbClr val="C00000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44318" y="215714"/>
            <a:ext cx="8846705" cy="50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7381" tIns="8691" rIns="17381" bIns="8691">
            <a:spAutoFit/>
          </a:bodyPr>
          <a:lstStyle/>
          <a:p>
            <a:pPr algn="ctr" defTabSz="1751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Collaboration at the CSCLV</a:t>
            </a:r>
            <a:endParaRPr lang="en-US" sz="3200" dirty="0">
              <a:solidFill>
                <a:srgbClr val="96969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2051" name="Picture 122" descr="C:\Documents and Settings\Sim Tech\Desktop\R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/>
          <a:stretch>
            <a:fillRect/>
          </a:stretch>
        </p:blipFill>
        <p:spPr bwMode="auto">
          <a:xfrm>
            <a:off x="425739" y="4241429"/>
            <a:ext cx="8311284" cy="215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3" descr="C:\Documents and Settings\Sim Tech\Desktop\Le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/>
          <a:stretch>
            <a:fillRect/>
          </a:stretch>
        </p:blipFill>
        <p:spPr bwMode="auto">
          <a:xfrm>
            <a:off x="414196" y="2015661"/>
            <a:ext cx="8308397" cy="22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297602" y="906277"/>
            <a:ext cx="4296241" cy="10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>
            <a:lvl1pPr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0" dirty="0">
                <a:solidFill>
                  <a:srgbClr val="FFFFFF"/>
                </a:solidFill>
              </a:rPr>
              <a:t>Carolyn Yucha, RN, PhD, FAAN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0" dirty="0">
                <a:solidFill>
                  <a:srgbClr val="FFFFFF"/>
                </a:solidFill>
              </a:rPr>
              <a:t>University of Nevada Las Vegas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433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72" indent="0">
              <a:buNone/>
            </a:pPr>
            <a:r>
              <a:rPr lang="en-US" dirty="0" smtClean="0"/>
              <a:t>Who gets what? </a:t>
            </a:r>
          </a:p>
          <a:p>
            <a:pPr marL="68572" indent="0">
              <a:buNone/>
            </a:pPr>
            <a:r>
              <a:rPr lang="en-US" dirty="0" smtClean="0"/>
              <a:t>				Which space is mine?</a:t>
            </a:r>
          </a:p>
          <a:p>
            <a:pPr marL="68572" indent="0">
              <a:buNone/>
            </a:pPr>
            <a:r>
              <a:rPr lang="en-US" dirty="0" smtClean="0"/>
              <a:t>I need more space</a:t>
            </a:r>
          </a:p>
          <a:p>
            <a:pPr marL="68572" indent="0">
              <a:buNone/>
            </a:pPr>
            <a:r>
              <a:rPr lang="en-US" dirty="0" smtClean="0"/>
              <a:t>			That’s not enough space!</a:t>
            </a:r>
            <a:endParaRPr lang="en-US" dirty="0"/>
          </a:p>
          <a:p>
            <a:pPr marL="68572" indent="0">
              <a:buNone/>
            </a:pPr>
            <a:r>
              <a:rPr lang="en-US" dirty="0" smtClean="0"/>
              <a:t>I’m special – I need more</a:t>
            </a:r>
          </a:p>
          <a:p>
            <a:pPr marL="68572" indent="0">
              <a:buNone/>
            </a:pPr>
            <a:endParaRPr lang="en-US" dirty="0"/>
          </a:p>
          <a:p>
            <a:pPr marL="68572" indent="0" algn="ctr">
              <a:buNone/>
            </a:pPr>
            <a:r>
              <a:rPr lang="en-US" dirty="0" smtClean="0"/>
              <a:t>MORE	MORE	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1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72" indent="0" algn="ctr">
              <a:buNone/>
            </a:pPr>
            <a:endParaRPr lang="en-US" sz="4000" dirty="0" smtClean="0"/>
          </a:p>
          <a:p>
            <a:pPr marL="68572" indent="0" algn="ctr">
              <a:buNone/>
            </a:pPr>
            <a:r>
              <a:rPr lang="en-US" sz="4000" dirty="0" smtClean="0"/>
              <a:t>Politeness </a:t>
            </a:r>
            <a:r>
              <a:rPr lang="en-US" sz="4000" dirty="0"/>
              <a:t>is the poison of collaboration. </a:t>
            </a:r>
            <a:endParaRPr lang="en-US" sz="4000" dirty="0" smtClean="0"/>
          </a:p>
          <a:p>
            <a:pPr marL="68572" indent="0" algn="ctr">
              <a:buNone/>
            </a:pPr>
            <a:endParaRPr lang="en-US" sz="4000" dirty="0"/>
          </a:p>
          <a:p>
            <a:pPr marL="68572" indent="0" algn="ctr">
              <a:buNone/>
            </a:pPr>
            <a:endParaRPr lang="en-US" sz="4000" dirty="0" smtClean="0"/>
          </a:p>
          <a:p>
            <a:pPr marL="68572" indent="0" algn="ctr">
              <a:buNone/>
            </a:pPr>
            <a:r>
              <a:rPr lang="en-US" sz="4000" dirty="0" smtClean="0"/>
              <a:t>Edwin Land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pPr marL="68572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094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10487"/>
            <a:ext cx="8846705" cy="103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83" tIns="8692" rIns="17383" bIns="8692">
            <a:spAutoFit/>
          </a:bodyPr>
          <a:lstStyle>
            <a:lvl1pPr defTabSz="195263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195263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95263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95263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95263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95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0" dirty="0" smtClean="0">
                <a:solidFill>
                  <a:schemeClr val="tx2"/>
                </a:solidFill>
                <a:latin typeface="Corbel" pitchFamily="34" charset="0"/>
              </a:rPr>
              <a:t>Floor Plan</a:t>
            </a:r>
            <a:endParaRPr lang="en-US" sz="4800" b="0" dirty="0">
              <a:solidFill>
                <a:schemeClr val="tx2"/>
              </a:solidFill>
              <a:latin typeface="Corbe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0" dirty="0">
              <a:solidFill>
                <a:srgbClr val="969696"/>
              </a:solidFill>
            </a:endParaRPr>
          </a:p>
        </p:txBody>
      </p:sp>
      <p:pic>
        <p:nvPicPr>
          <p:cNvPr id="8195" name="Picture 122" descr="C:\Documents and Settings\Sim Tech\Desktop\R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7" y="2"/>
            <a:ext cx="3117273" cy="80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23" descr="C:\Documents and Settings\Sim Tech\Desktop\Le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80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FloorPl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5509"/>
            <a:ext cx="8077200" cy="528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1402773" y="5894295"/>
            <a:ext cx="3287568" cy="15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  <p:txBody>
          <a:bodyPr lIns="17383" tIns="8692" rIns="17383" bIns="8692">
            <a:spAutoFit/>
          </a:bodyPr>
          <a:lstStyle/>
          <a:p>
            <a:pPr marL="86892" indent="-86892" defTabSz="1752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Space Plan by Usage Type</a:t>
            </a:r>
          </a:p>
        </p:txBody>
      </p:sp>
    </p:spTree>
    <p:extLst>
      <p:ext uri="{BB962C8B-B14F-4D97-AF65-F5344CB8AC3E}">
        <p14:creationId xmlns:p14="http://schemas.microsoft.com/office/powerpoint/2010/main" val="34478890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5400" dirty="0" smtClean="0"/>
              <a:t>Who</a:t>
            </a:r>
            <a:r>
              <a:rPr lang="en-US" sz="5400" dirty="0" smtClean="0"/>
              <a:t>?		</a:t>
            </a:r>
            <a:r>
              <a:rPr lang="en-US" sz="5400" dirty="0" smtClean="0"/>
              <a:t>Staff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41869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993612"/>
            <a:ext cx="4156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staff do we need?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2743200"/>
            <a:ext cx="3451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Who works for me?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327975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Who will employ the staff?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91000"/>
            <a:ext cx="6534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Who will handle recruitment &amp; EEO?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5257800"/>
            <a:ext cx="424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Who will they report to?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690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72" indent="0" algn="ctr">
              <a:buNone/>
            </a:pPr>
            <a:r>
              <a:rPr lang="en-US" dirty="0"/>
              <a:t>Unless both sides win, </a:t>
            </a:r>
            <a:endParaRPr lang="en-US" dirty="0" smtClean="0"/>
          </a:p>
          <a:p>
            <a:pPr marL="68572" indent="0" algn="ctr">
              <a:buNone/>
            </a:pPr>
            <a:r>
              <a:rPr lang="en-US" dirty="0" smtClean="0"/>
              <a:t>no </a:t>
            </a:r>
            <a:r>
              <a:rPr lang="en-US" dirty="0"/>
              <a:t>agreement can be permanent. </a:t>
            </a:r>
          </a:p>
          <a:p>
            <a:pPr marL="68572" indent="0" algn="ctr">
              <a:buNone/>
            </a:pPr>
            <a:r>
              <a:rPr lang="en-US" dirty="0"/>
              <a:t>Jimmy </a:t>
            </a:r>
            <a:r>
              <a:rPr lang="en-US" dirty="0" smtClean="0"/>
              <a:t>Carter</a:t>
            </a:r>
          </a:p>
          <a:p>
            <a:pPr marL="68572" indent="0" algn="ctr">
              <a:buNone/>
            </a:pPr>
            <a:endParaRPr lang="en-US" dirty="0"/>
          </a:p>
          <a:p>
            <a:pPr marL="68572" indent="0" algn="ctr">
              <a:buNone/>
            </a:pPr>
            <a:r>
              <a:rPr lang="en-US" dirty="0" smtClean="0"/>
              <a:t>We had 3 sides that needed to WIN.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2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2" indent="0">
              <a:buNone/>
            </a:pPr>
            <a:r>
              <a:rPr lang="en-US" dirty="0" smtClean="0"/>
              <a:t>Director</a:t>
            </a:r>
          </a:p>
          <a:p>
            <a:pPr marL="68572" indent="0">
              <a:buNone/>
            </a:pPr>
            <a:r>
              <a:rPr lang="en-US" dirty="0" smtClean="0"/>
              <a:t>Simulation Clinical Technician (2)</a:t>
            </a:r>
          </a:p>
          <a:p>
            <a:pPr marL="68572" indent="0">
              <a:buNone/>
            </a:pPr>
            <a:r>
              <a:rPr lang="en-US" dirty="0" smtClean="0"/>
              <a:t>Clinical Skills Laboratory Assistant</a:t>
            </a:r>
          </a:p>
          <a:p>
            <a:pPr marL="68572" indent="0">
              <a:buNone/>
            </a:pPr>
            <a:r>
              <a:rPr lang="en-US" dirty="0" smtClean="0"/>
              <a:t>Administrative Assistant</a:t>
            </a:r>
          </a:p>
        </p:txBody>
      </p:sp>
    </p:spTree>
    <p:extLst>
      <p:ext uri="{BB962C8B-B14F-4D97-AF65-F5344CB8AC3E}">
        <p14:creationId xmlns:p14="http://schemas.microsoft.com/office/powerpoint/2010/main" val="2793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3436620" y="920752"/>
            <a:ext cx="2209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Center Administrator/Director</a:t>
            </a:r>
          </a:p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(Shared)</a:t>
            </a: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4808220" y="1758952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Simulation Clinical </a:t>
            </a:r>
          </a:p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Technician (Shared)</a:t>
            </a:r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>
            <a:off x="2522220" y="2292352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998220" y="1758952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Clinical Skills Laboratory</a:t>
            </a:r>
          </a:p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 Assistant (Shared)</a:t>
            </a: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2674620" y="2597152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MS Nurse</a:t>
            </a:r>
          </a:p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Educator</a:t>
            </a:r>
          </a:p>
        </p:txBody>
      </p:sp>
      <p:sp>
        <p:nvSpPr>
          <p:cNvPr id="62" name="Line 19"/>
          <p:cNvSpPr>
            <a:spLocks noChangeShapeType="1"/>
          </p:cNvSpPr>
          <p:nvPr/>
        </p:nvSpPr>
        <p:spPr bwMode="auto">
          <a:xfrm>
            <a:off x="2522220" y="2292352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20"/>
          <p:cNvSpPr>
            <a:spLocks noChangeArrowheads="1"/>
          </p:cNvSpPr>
          <p:nvPr/>
        </p:nvSpPr>
        <p:spPr bwMode="auto">
          <a:xfrm>
            <a:off x="6560820" y="1758952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Simulation Clinical </a:t>
            </a:r>
          </a:p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Technician (Shared)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998220" y="2597152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MS Nurse</a:t>
            </a:r>
          </a:p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Educator</a:t>
            </a: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2674620" y="3435352"/>
            <a:ext cx="13716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MS Nurse</a:t>
            </a:r>
          </a:p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Educator</a:t>
            </a:r>
          </a:p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(NSC)</a:t>
            </a: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998220" y="3435352"/>
            <a:ext cx="1371600" cy="533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MS Nurse</a:t>
            </a:r>
          </a:p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Educator</a:t>
            </a:r>
          </a:p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(UNLV)</a:t>
            </a:r>
          </a:p>
        </p:txBody>
      </p:sp>
      <p:sp>
        <p:nvSpPr>
          <p:cNvPr id="67" name="Line 27"/>
          <p:cNvSpPr>
            <a:spLocks noChangeShapeType="1"/>
          </p:cNvSpPr>
          <p:nvPr/>
        </p:nvSpPr>
        <p:spPr bwMode="auto">
          <a:xfrm>
            <a:off x="1684020" y="2444752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Line 28"/>
          <p:cNvSpPr>
            <a:spLocks noChangeShapeType="1"/>
          </p:cNvSpPr>
          <p:nvPr/>
        </p:nvSpPr>
        <p:spPr bwMode="auto">
          <a:xfrm flipV="1">
            <a:off x="1684020" y="24447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29"/>
          <p:cNvSpPr>
            <a:spLocks noChangeShapeType="1"/>
          </p:cNvSpPr>
          <p:nvPr/>
        </p:nvSpPr>
        <p:spPr bwMode="auto">
          <a:xfrm flipV="1">
            <a:off x="3436620" y="24447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Line 30"/>
          <p:cNvSpPr>
            <a:spLocks noChangeShapeType="1"/>
          </p:cNvSpPr>
          <p:nvPr/>
        </p:nvSpPr>
        <p:spPr bwMode="auto">
          <a:xfrm>
            <a:off x="1684020" y="3282952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Line 31"/>
          <p:cNvSpPr>
            <a:spLocks noChangeShapeType="1"/>
          </p:cNvSpPr>
          <p:nvPr/>
        </p:nvSpPr>
        <p:spPr bwMode="auto">
          <a:xfrm flipV="1">
            <a:off x="1684020" y="32829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Line 32"/>
          <p:cNvSpPr>
            <a:spLocks noChangeShapeType="1"/>
          </p:cNvSpPr>
          <p:nvPr/>
        </p:nvSpPr>
        <p:spPr bwMode="auto">
          <a:xfrm flipV="1">
            <a:off x="3436620" y="32829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33"/>
          <p:cNvSpPr>
            <a:spLocks noChangeArrowheads="1"/>
          </p:cNvSpPr>
          <p:nvPr/>
        </p:nvSpPr>
        <p:spPr bwMode="auto">
          <a:xfrm>
            <a:off x="2674620" y="2597152"/>
            <a:ext cx="13716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MS Nurse</a:t>
            </a:r>
          </a:p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Educator</a:t>
            </a:r>
          </a:p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(NSC)</a:t>
            </a:r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>
            <a:off x="2522220" y="229235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998220" y="2597152"/>
            <a:ext cx="1371600" cy="533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MS Nurse</a:t>
            </a:r>
          </a:p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Educator</a:t>
            </a:r>
          </a:p>
          <a:p>
            <a:pPr algn="ctr" defTabSz="914400"/>
            <a:r>
              <a:rPr lang="en-US" sz="1000" b="1">
                <a:solidFill>
                  <a:prstClr val="white"/>
                </a:solidFill>
              </a:rPr>
              <a:t>(UNLV)</a:t>
            </a:r>
          </a:p>
        </p:txBody>
      </p:sp>
      <p:sp>
        <p:nvSpPr>
          <p:cNvPr id="76" name="Line 36"/>
          <p:cNvSpPr>
            <a:spLocks noChangeShapeType="1"/>
          </p:cNvSpPr>
          <p:nvPr/>
        </p:nvSpPr>
        <p:spPr bwMode="auto">
          <a:xfrm>
            <a:off x="1684020" y="2444752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Line 37"/>
          <p:cNvSpPr>
            <a:spLocks noChangeShapeType="1"/>
          </p:cNvSpPr>
          <p:nvPr/>
        </p:nvSpPr>
        <p:spPr bwMode="auto">
          <a:xfrm flipV="1">
            <a:off x="1684020" y="24447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Line 38"/>
          <p:cNvSpPr>
            <a:spLocks noChangeShapeType="1"/>
          </p:cNvSpPr>
          <p:nvPr/>
        </p:nvSpPr>
        <p:spPr bwMode="auto">
          <a:xfrm flipV="1">
            <a:off x="3436620" y="24447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6179820" y="3054352"/>
            <a:ext cx="1371600" cy="533400"/>
          </a:xfrm>
          <a:prstGeom prst="rect">
            <a:avLst/>
          </a:prstGeom>
          <a:solidFill>
            <a:srgbClr val="1A023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Standardized Patient</a:t>
            </a:r>
          </a:p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Lab Manager/Skills</a:t>
            </a:r>
          </a:p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Support  (UNSOM)</a:t>
            </a:r>
          </a:p>
        </p:txBody>
      </p:sp>
      <p:sp>
        <p:nvSpPr>
          <p:cNvPr id="80" name="Line 40"/>
          <p:cNvSpPr>
            <a:spLocks noChangeShapeType="1"/>
          </p:cNvSpPr>
          <p:nvPr/>
        </p:nvSpPr>
        <p:spPr bwMode="auto">
          <a:xfrm>
            <a:off x="6027420" y="2292352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4503420" y="3054352"/>
            <a:ext cx="1371600" cy="533400"/>
          </a:xfrm>
          <a:prstGeom prst="rect">
            <a:avLst/>
          </a:prstGeom>
          <a:solidFill>
            <a:srgbClr val="1A023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Surgical Simulation</a:t>
            </a:r>
          </a:p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Technician</a:t>
            </a:r>
          </a:p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(UNSOM)</a:t>
            </a:r>
          </a:p>
        </p:txBody>
      </p:sp>
      <p:sp>
        <p:nvSpPr>
          <p:cNvPr id="82" name="Line 42"/>
          <p:cNvSpPr>
            <a:spLocks noChangeShapeType="1"/>
          </p:cNvSpPr>
          <p:nvPr/>
        </p:nvSpPr>
        <p:spPr bwMode="auto">
          <a:xfrm>
            <a:off x="5189220" y="2901952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Line 43"/>
          <p:cNvSpPr>
            <a:spLocks noChangeShapeType="1"/>
          </p:cNvSpPr>
          <p:nvPr/>
        </p:nvSpPr>
        <p:spPr bwMode="auto">
          <a:xfrm flipV="1">
            <a:off x="5189220" y="29019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Line 44"/>
          <p:cNvSpPr>
            <a:spLocks noChangeShapeType="1"/>
          </p:cNvSpPr>
          <p:nvPr/>
        </p:nvSpPr>
        <p:spPr bwMode="auto">
          <a:xfrm flipV="1">
            <a:off x="6941820" y="29019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45"/>
          <p:cNvSpPr>
            <a:spLocks noChangeArrowheads="1"/>
          </p:cNvSpPr>
          <p:nvPr/>
        </p:nvSpPr>
        <p:spPr bwMode="auto">
          <a:xfrm>
            <a:off x="1836420" y="4197352"/>
            <a:ext cx="13716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 dirty="0">
                <a:solidFill>
                  <a:prstClr val="black"/>
                </a:solidFill>
              </a:rPr>
              <a:t>Faculty Support</a:t>
            </a:r>
          </a:p>
          <a:p>
            <a:pPr algn="ctr" defTabSz="914400"/>
            <a:r>
              <a:rPr lang="en-US" sz="1000" b="1" dirty="0">
                <a:solidFill>
                  <a:prstClr val="black"/>
                </a:solidFill>
              </a:rPr>
              <a:t>From General Faculty</a:t>
            </a:r>
          </a:p>
          <a:p>
            <a:pPr algn="ctr" defTabSz="914400"/>
            <a:r>
              <a:rPr lang="en-US" sz="1000" b="1" dirty="0">
                <a:solidFill>
                  <a:prstClr val="black"/>
                </a:solidFill>
              </a:rPr>
              <a:t>(UNLV/NSC)</a:t>
            </a:r>
          </a:p>
        </p:txBody>
      </p:sp>
      <p:sp>
        <p:nvSpPr>
          <p:cNvPr id="86" name="Rectangle 47"/>
          <p:cNvSpPr>
            <a:spLocks noChangeArrowheads="1"/>
          </p:cNvSpPr>
          <p:nvPr/>
        </p:nvSpPr>
        <p:spPr bwMode="auto">
          <a:xfrm>
            <a:off x="5341620" y="3892552"/>
            <a:ext cx="13716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000" b="1" dirty="0">
                <a:solidFill>
                  <a:prstClr val="black"/>
                </a:solidFill>
              </a:rPr>
              <a:t>Faculty Support</a:t>
            </a:r>
          </a:p>
          <a:p>
            <a:pPr algn="ctr" defTabSz="914400"/>
            <a:r>
              <a:rPr lang="en-US" sz="1000" b="1" dirty="0">
                <a:solidFill>
                  <a:prstClr val="black"/>
                </a:solidFill>
              </a:rPr>
              <a:t>From General Faculty</a:t>
            </a:r>
          </a:p>
          <a:p>
            <a:pPr algn="ctr" defTabSz="914400"/>
            <a:r>
              <a:rPr lang="en-US" sz="1000" b="1" dirty="0">
                <a:solidFill>
                  <a:prstClr val="white"/>
                </a:solidFill>
              </a:rPr>
              <a:t>(</a:t>
            </a:r>
            <a:r>
              <a:rPr lang="en-US" sz="1000" b="1" dirty="0">
                <a:solidFill>
                  <a:prstClr val="black"/>
                </a:solidFill>
              </a:rPr>
              <a:t>UNSOM</a:t>
            </a:r>
            <a:r>
              <a:rPr lang="en-US" sz="1000" b="1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87" name="Rectangle 48"/>
          <p:cNvSpPr>
            <a:spLocks noChangeArrowheads="1"/>
          </p:cNvSpPr>
          <p:nvPr/>
        </p:nvSpPr>
        <p:spPr bwMode="auto">
          <a:xfrm>
            <a:off x="1074420" y="4943477"/>
            <a:ext cx="4572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88" name="Rectangle 49"/>
          <p:cNvSpPr>
            <a:spLocks noChangeArrowheads="1"/>
          </p:cNvSpPr>
          <p:nvPr/>
        </p:nvSpPr>
        <p:spPr bwMode="auto">
          <a:xfrm>
            <a:off x="1569720" y="4952373"/>
            <a:ext cx="647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000" b="1" dirty="0">
                <a:solidFill>
                  <a:prstClr val="white"/>
                </a:solidFill>
              </a:rPr>
              <a:t>Existing staff to support Center, but remain in their current institutions.</a:t>
            </a:r>
          </a:p>
        </p:txBody>
      </p:sp>
      <p:sp>
        <p:nvSpPr>
          <p:cNvPr id="89" name="Rectangle 50"/>
          <p:cNvSpPr>
            <a:spLocks noChangeArrowheads="1"/>
          </p:cNvSpPr>
          <p:nvPr/>
        </p:nvSpPr>
        <p:spPr bwMode="auto">
          <a:xfrm>
            <a:off x="1074420" y="5264152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90" name="Rectangle 51"/>
          <p:cNvSpPr>
            <a:spLocks noChangeArrowheads="1"/>
          </p:cNvSpPr>
          <p:nvPr/>
        </p:nvSpPr>
        <p:spPr bwMode="auto">
          <a:xfrm>
            <a:off x="1577340" y="5269869"/>
            <a:ext cx="5257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000" b="1" dirty="0">
                <a:solidFill>
                  <a:prstClr val="white"/>
                </a:solidFill>
              </a:rPr>
              <a:t>Shared staff funded by student fees or institutional contributions. </a:t>
            </a:r>
          </a:p>
        </p:txBody>
      </p:sp>
      <p:sp>
        <p:nvSpPr>
          <p:cNvPr id="91" name="Rectangle 52"/>
          <p:cNvSpPr>
            <a:spLocks noChangeArrowheads="1"/>
          </p:cNvSpPr>
          <p:nvPr/>
        </p:nvSpPr>
        <p:spPr bwMode="auto">
          <a:xfrm>
            <a:off x="1074420" y="5568952"/>
            <a:ext cx="457200" cy="228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92" name="Rectangle 53"/>
          <p:cNvSpPr>
            <a:spLocks noChangeArrowheads="1"/>
          </p:cNvSpPr>
          <p:nvPr/>
        </p:nvSpPr>
        <p:spPr bwMode="auto">
          <a:xfrm>
            <a:off x="1577340" y="5568952"/>
            <a:ext cx="624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000" b="1" dirty="0">
                <a:solidFill>
                  <a:prstClr val="white"/>
                </a:solidFill>
              </a:rPr>
              <a:t>UNLV Nursing staff reassigned to Center</a:t>
            </a:r>
          </a:p>
        </p:txBody>
      </p:sp>
      <p:sp>
        <p:nvSpPr>
          <p:cNvPr id="93" name="Rectangle 54"/>
          <p:cNvSpPr>
            <a:spLocks noChangeArrowheads="1"/>
          </p:cNvSpPr>
          <p:nvPr/>
        </p:nvSpPr>
        <p:spPr bwMode="auto">
          <a:xfrm>
            <a:off x="1074420" y="5873752"/>
            <a:ext cx="4572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94" name="Rectangle 55"/>
          <p:cNvSpPr>
            <a:spLocks noChangeArrowheads="1"/>
          </p:cNvSpPr>
          <p:nvPr/>
        </p:nvSpPr>
        <p:spPr bwMode="auto">
          <a:xfrm>
            <a:off x="1569720" y="5887405"/>
            <a:ext cx="685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000" b="1" dirty="0">
                <a:solidFill>
                  <a:prstClr val="white"/>
                </a:solidFill>
              </a:rPr>
              <a:t>NSC Nursing staff reassigned to Center</a:t>
            </a:r>
          </a:p>
        </p:txBody>
      </p:sp>
      <p:sp>
        <p:nvSpPr>
          <p:cNvPr id="95" name="Rectangle 56"/>
          <p:cNvSpPr>
            <a:spLocks noChangeArrowheads="1"/>
          </p:cNvSpPr>
          <p:nvPr/>
        </p:nvSpPr>
        <p:spPr bwMode="auto">
          <a:xfrm>
            <a:off x="1074420" y="6238877"/>
            <a:ext cx="457200" cy="228600"/>
          </a:xfrm>
          <a:prstGeom prst="rect">
            <a:avLst/>
          </a:prstGeom>
          <a:solidFill>
            <a:srgbClr val="1A023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96" name="Rectangle 57"/>
          <p:cNvSpPr>
            <a:spLocks noChangeArrowheads="1"/>
          </p:cNvSpPr>
          <p:nvPr/>
        </p:nvSpPr>
        <p:spPr bwMode="auto">
          <a:xfrm>
            <a:off x="1577340" y="6223002"/>
            <a:ext cx="754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000" b="1" dirty="0">
                <a:solidFill>
                  <a:prstClr val="white"/>
                </a:solidFill>
              </a:rPr>
              <a:t>UNSOM staff reassigned to Center</a:t>
            </a:r>
          </a:p>
        </p:txBody>
      </p:sp>
      <p:sp>
        <p:nvSpPr>
          <p:cNvPr id="97" name="Line 16"/>
          <p:cNvSpPr>
            <a:spLocks noChangeShapeType="1"/>
          </p:cNvSpPr>
          <p:nvPr/>
        </p:nvSpPr>
        <p:spPr bwMode="auto">
          <a:xfrm>
            <a:off x="4427220" y="14541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Line 16"/>
          <p:cNvSpPr>
            <a:spLocks noChangeShapeType="1"/>
          </p:cNvSpPr>
          <p:nvPr/>
        </p:nvSpPr>
        <p:spPr bwMode="auto">
          <a:xfrm>
            <a:off x="5570220" y="16065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16"/>
          <p:cNvSpPr>
            <a:spLocks noChangeShapeType="1"/>
          </p:cNvSpPr>
          <p:nvPr/>
        </p:nvSpPr>
        <p:spPr bwMode="auto">
          <a:xfrm>
            <a:off x="7246620" y="16065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Line 16"/>
          <p:cNvSpPr>
            <a:spLocks noChangeShapeType="1"/>
          </p:cNvSpPr>
          <p:nvPr/>
        </p:nvSpPr>
        <p:spPr bwMode="auto">
          <a:xfrm>
            <a:off x="1912620" y="160655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rot="5400000">
            <a:off x="4084321" y="1949452"/>
            <a:ext cx="68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912620" y="1606552"/>
            <a:ext cx="533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9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6019800" cy="4572000"/>
          </a:xfrm>
        </p:spPr>
        <p:txBody>
          <a:bodyPr>
            <a:normAutofit/>
          </a:bodyPr>
          <a:lstStyle/>
          <a:p>
            <a:pPr marL="68572" indent="0">
              <a:buNone/>
            </a:pPr>
            <a:r>
              <a:rPr lang="en-US" dirty="0" smtClean="0"/>
              <a:t>Operational Director</a:t>
            </a:r>
          </a:p>
          <a:p>
            <a:pPr marL="68572" indent="0">
              <a:buNone/>
            </a:pPr>
            <a:r>
              <a:rPr lang="en-US" dirty="0" smtClean="0"/>
              <a:t>Educational Director</a:t>
            </a:r>
          </a:p>
          <a:p>
            <a:pPr marL="68572" indent="0">
              <a:buNone/>
            </a:pPr>
            <a:r>
              <a:rPr lang="en-US" dirty="0" smtClean="0"/>
              <a:t>6 staff</a:t>
            </a:r>
          </a:p>
          <a:p>
            <a:pPr marL="68572" indent="0">
              <a:buNone/>
            </a:pPr>
            <a:r>
              <a:rPr lang="en-US" dirty="0" smtClean="0"/>
              <a:t>Student Workers</a:t>
            </a:r>
          </a:p>
          <a:p>
            <a:pPr marL="68572" indent="0">
              <a:buNone/>
            </a:pPr>
            <a:r>
              <a:rPr lang="en-US" dirty="0" smtClean="0"/>
              <a:t>Volunteers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Organization</a:t>
            </a:r>
            <a:endParaRPr lang="en-US" sz="4400" dirty="0"/>
          </a:p>
        </p:txBody>
      </p:sp>
      <p:grpSp>
        <p:nvGrpSpPr>
          <p:cNvPr id="4" name="Canvas 21"/>
          <p:cNvGrpSpPr>
            <a:grpSpLocks/>
          </p:cNvGrpSpPr>
          <p:nvPr/>
        </p:nvGrpSpPr>
        <p:grpSpPr bwMode="auto">
          <a:xfrm>
            <a:off x="357466" y="1641345"/>
            <a:ext cx="8481733" cy="4378455"/>
            <a:chOff x="-1041" y="213"/>
            <a:chExt cx="65315" cy="23826"/>
          </a:xfrm>
          <a:noFill/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6939" y="13189"/>
              <a:ext cx="17335" cy="2794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Student Workers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6791" y="6515"/>
              <a:ext cx="20130" cy="2908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Operational Director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8"/>
            <p:cNvSpPr>
              <a:spLocks noChangeShapeType="1"/>
            </p:cNvSpPr>
            <p:nvPr/>
          </p:nvSpPr>
          <p:spPr bwMode="auto">
            <a:xfrm>
              <a:off x="29523" y="5696"/>
              <a:ext cx="18063" cy="8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" name="AutoShape 9"/>
            <p:cNvSpPr>
              <a:spLocks noChangeShapeType="1"/>
            </p:cNvSpPr>
            <p:nvPr/>
          </p:nvSpPr>
          <p:spPr bwMode="auto">
            <a:xfrm>
              <a:off x="47586" y="5696"/>
              <a:ext cx="0" cy="1149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706" y="13258"/>
              <a:ext cx="11971" cy="2686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Volunteers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3273" y="13087"/>
              <a:ext cx="9479" cy="2896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Faculty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-1041" y="19113"/>
              <a:ext cx="21078" cy="4088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Simulation Operations (</a:t>
              </a: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Sim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 Ops) Committee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14"/>
            <p:cNvSpPr>
              <a:spLocks noChangeShapeType="1"/>
            </p:cNvSpPr>
            <p:nvPr/>
          </p:nvSpPr>
          <p:spPr bwMode="auto">
            <a:xfrm flipH="1">
              <a:off x="37230" y="11658"/>
              <a:ext cx="13474" cy="1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3" name="AutoShape 15"/>
            <p:cNvSpPr>
              <a:spLocks noChangeShapeType="1"/>
            </p:cNvSpPr>
            <p:nvPr/>
          </p:nvSpPr>
          <p:spPr bwMode="auto">
            <a:xfrm flipH="1" flipV="1">
              <a:off x="11595" y="9423"/>
              <a:ext cx="57" cy="9690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-1041" y="6528"/>
              <a:ext cx="19513" cy="289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Educational Director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17"/>
            <p:cNvSpPr>
              <a:spLocks noChangeShapeType="1"/>
            </p:cNvSpPr>
            <p:nvPr/>
          </p:nvSpPr>
          <p:spPr bwMode="auto">
            <a:xfrm flipH="1">
              <a:off x="13276" y="5733"/>
              <a:ext cx="16197" cy="8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6" name="AutoShape 20"/>
            <p:cNvSpPr>
              <a:spLocks noChangeShapeType="1"/>
            </p:cNvSpPr>
            <p:nvPr/>
          </p:nvSpPr>
          <p:spPr bwMode="auto">
            <a:xfrm>
              <a:off x="31707" y="2816"/>
              <a:ext cx="50" cy="2749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7" name="AutoShape 21"/>
            <p:cNvSpPr>
              <a:spLocks noChangeShapeType="1"/>
            </p:cNvSpPr>
            <p:nvPr/>
          </p:nvSpPr>
          <p:spPr bwMode="auto">
            <a:xfrm flipH="1">
              <a:off x="13273" y="5696"/>
              <a:ext cx="75" cy="842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8" name="Text Box 58"/>
            <p:cNvSpPr txBox="1">
              <a:spLocks noChangeArrowheads="1"/>
            </p:cNvSpPr>
            <p:nvPr/>
          </p:nvSpPr>
          <p:spPr bwMode="auto">
            <a:xfrm>
              <a:off x="4101" y="213"/>
              <a:ext cx="54572" cy="2603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Advisory Committee: Deans from UNLV, NSC, &amp; UNSOM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57"/>
            <p:cNvSpPr>
              <a:spLocks noChangeShapeType="1"/>
            </p:cNvSpPr>
            <p:nvPr/>
          </p:nvSpPr>
          <p:spPr bwMode="auto">
            <a:xfrm flipV="1">
              <a:off x="18472" y="7969"/>
              <a:ext cx="18319" cy="6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21901" y="18606"/>
              <a:ext cx="15329" cy="3804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IT Systems Administrator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38182" y="18605"/>
              <a:ext cx="13081" cy="5434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Simulation Training Coordinators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54"/>
            <p:cNvSpPr>
              <a:spLocks noChangeShapeType="1"/>
            </p:cNvSpPr>
            <p:nvPr/>
          </p:nvSpPr>
          <p:spPr bwMode="auto">
            <a:xfrm>
              <a:off x="44710" y="9423"/>
              <a:ext cx="1" cy="9176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3" name="AutoShape 52"/>
            <p:cNvSpPr>
              <a:spLocks noChangeShapeType="1"/>
            </p:cNvSpPr>
            <p:nvPr/>
          </p:nvSpPr>
          <p:spPr bwMode="auto">
            <a:xfrm>
              <a:off x="50704" y="11658"/>
              <a:ext cx="1" cy="1613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4" name="AutoShape 51"/>
            <p:cNvSpPr>
              <a:spLocks noChangeShapeType="1"/>
            </p:cNvSpPr>
            <p:nvPr/>
          </p:nvSpPr>
          <p:spPr bwMode="auto">
            <a:xfrm>
              <a:off x="37230" y="11582"/>
              <a:ext cx="1" cy="1607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5" name="AutoShape 50"/>
            <p:cNvSpPr>
              <a:spLocks noChangeShapeType="1"/>
            </p:cNvSpPr>
            <p:nvPr/>
          </p:nvSpPr>
          <p:spPr bwMode="auto">
            <a:xfrm flipH="1">
              <a:off x="29521" y="17799"/>
              <a:ext cx="27393" cy="6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6" name="AutoShape 49"/>
            <p:cNvSpPr>
              <a:spLocks noChangeShapeType="1"/>
            </p:cNvSpPr>
            <p:nvPr/>
          </p:nvSpPr>
          <p:spPr bwMode="auto">
            <a:xfrm>
              <a:off x="29521" y="17799"/>
              <a:ext cx="1" cy="800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7" name="AutoShape 48"/>
            <p:cNvSpPr>
              <a:spLocks noChangeShapeType="1"/>
            </p:cNvSpPr>
            <p:nvPr/>
          </p:nvSpPr>
          <p:spPr bwMode="auto">
            <a:xfrm>
              <a:off x="56914" y="17799"/>
              <a:ext cx="7" cy="806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52622" y="18672"/>
              <a:ext cx="11652" cy="3804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IT Technician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-1041" y="13087"/>
              <a:ext cx="11450" cy="2857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Community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utoShape 45"/>
            <p:cNvSpPr>
              <a:spLocks noChangeShapeType="1"/>
            </p:cNvSpPr>
            <p:nvPr/>
          </p:nvSpPr>
          <p:spPr bwMode="auto">
            <a:xfrm>
              <a:off x="11443" y="9423"/>
              <a:ext cx="7067" cy="3664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1" name="AutoShape 44"/>
            <p:cNvSpPr>
              <a:spLocks noChangeShapeType="1"/>
            </p:cNvSpPr>
            <p:nvPr/>
          </p:nvSpPr>
          <p:spPr bwMode="auto">
            <a:xfrm flipH="1">
              <a:off x="4940" y="9423"/>
              <a:ext cx="6503" cy="3664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61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CSCLV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2" indent="0">
              <a:buNone/>
            </a:pPr>
            <a:r>
              <a:rPr lang="en-US" dirty="0" smtClean="0"/>
              <a:t>Collaborative venture among UNLV &amp; NSC Schools of Nursing &amp; UN School of Medicine</a:t>
            </a:r>
          </a:p>
          <a:p>
            <a:pPr marL="68572" indent="0">
              <a:buNone/>
            </a:pPr>
            <a:r>
              <a:rPr lang="en-US" dirty="0" smtClean="0"/>
              <a:t>Multi-disciplinary &amp; multi-institutional</a:t>
            </a:r>
          </a:p>
          <a:p>
            <a:pPr marL="68572" indent="0">
              <a:buNone/>
            </a:pPr>
            <a:r>
              <a:rPr lang="en-US" dirty="0" smtClean="0"/>
              <a:t>31,000 square feet</a:t>
            </a:r>
          </a:p>
          <a:p>
            <a:pPr marL="68572" indent="0">
              <a:buNone/>
            </a:pPr>
            <a:r>
              <a:rPr lang="en-US" dirty="0" smtClean="0"/>
              <a:t>Serving educational needs of 500 nursing students &amp; 100 medical students &amp; residents each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010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5400" dirty="0" smtClean="0"/>
              <a:t>When</a:t>
            </a:r>
            <a:r>
              <a:rPr lang="en-US" sz="5400" dirty="0"/>
              <a:t>?		</a:t>
            </a:r>
            <a:r>
              <a:rPr lang="en-US" sz="5400" dirty="0" smtClean="0"/>
              <a:t>Schedule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8697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3810000" cy="533400"/>
          </a:xfrm>
        </p:spPr>
        <p:txBody>
          <a:bodyPr/>
          <a:lstStyle/>
          <a:p>
            <a:r>
              <a:rPr lang="en-US" sz="4400" dirty="0" smtClean="0"/>
              <a:t>Schedule</a:t>
            </a:r>
            <a:endParaRPr lang="en-US" sz="4400" dirty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362200"/>
            <a:ext cx="7109760" cy="3629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6096000"/>
            <a:ext cx="366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white"/>
                </a:solidFill>
              </a:rPr>
              <a:t>Google Calendar: Free &amp; Expandable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Box 21"/>
          <p:cNvSpPr txBox="1">
            <a:spLocks noGrp="1" noChangeArrowheads="1"/>
          </p:cNvSpPr>
          <p:nvPr>
            <p:ph idx="1"/>
          </p:nvPr>
        </p:nvSpPr>
        <p:spPr bwMode="auto">
          <a:xfrm>
            <a:off x="914400" y="1783560"/>
            <a:ext cx="7772400" cy="414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" indent="0">
              <a:buNone/>
              <a:defRPr/>
            </a:pPr>
            <a:r>
              <a:rPr lang="en-US" sz="3600" dirty="0"/>
              <a:t>Make </a:t>
            </a:r>
            <a:r>
              <a:rPr lang="en-US" sz="3600" dirty="0" smtClean="0"/>
              <a:t>your </a:t>
            </a:r>
            <a:r>
              <a:rPr lang="en-US" sz="3600" dirty="0"/>
              <a:t>project the priority of decision-makers. </a:t>
            </a:r>
            <a:endParaRPr lang="en-US" sz="3600" dirty="0" smtClean="0"/>
          </a:p>
          <a:p>
            <a:pPr marL="68580" indent="0">
              <a:buNone/>
              <a:defRPr/>
            </a:pPr>
            <a:r>
              <a:rPr lang="en-US" sz="3600" dirty="0" smtClean="0"/>
              <a:t>It </a:t>
            </a:r>
            <a:r>
              <a:rPr lang="en-US" sz="3600" dirty="0"/>
              <a:t>is easier to obtain funding for collaborative projects. </a:t>
            </a:r>
            <a:endParaRPr lang="en-US" sz="3600" dirty="0" smtClean="0"/>
          </a:p>
          <a:p>
            <a:pPr marL="68580" indent="0">
              <a:buNone/>
              <a:defRPr/>
            </a:pPr>
            <a:r>
              <a:rPr lang="en-US" sz="3600" dirty="0" smtClean="0"/>
              <a:t>With persistence &amp; </a:t>
            </a:r>
            <a:r>
              <a:rPr lang="en-US" sz="3600" dirty="0"/>
              <a:t>creative thinking, it is possible to piece together sufficient funding, even in a recession. </a:t>
            </a:r>
          </a:p>
        </p:txBody>
      </p:sp>
    </p:spTree>
    <p:extLst>
      <p:ext uri="{BB962C8B-B14F-4D97-AF65-F5344CB8AC3E}">
        <p14:creationId xmlns:p14="http://schemas.microsoft.com/office/powerpoint/2010/main" val="33572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Listen</a:t>
            </a:r>
          </a:p>
          <a:p>
            <a:pPr marL="68580" indent="0">
              <a:buNone/>
            </a:pPr>
            <a:r>
              <a:rPr lang="en-US" dirty="0" smtClean="0"/>
              <a:t>Place yourself in others’ shoes</a:t>
            </a:r>
          </a:p>
          <a:p>
            <a:pPr marL="68580" indent="0">
              <a:buNone/>
            </a:pPr>
            <a:r>
              <a:rPr lang="en-US" dirty="0" smtClean="0"/>
              <a:t>Listen</a:t>
            </a:r>
          </a:p>
          <a:p>
            <a:pPr marL="68580" indent="0">
              <a:buNone/>
            </a:pPr>
            <a:r>
              <a:rPr lang="en-US" dirty="0" smtClean="0"/>
              <a:t>Agree to disagree</a:t>
            </a:r>
          </a:p>
          <a:p>
            <a:pPr marL="68580" indent="0">
              <a:buNone/>
            </a:pPr>
            <a:r>
              <a:rPr lang="en-US" dirty="0" smtClean="0"/>
              <a:t>Listen</a:t>
            </a:r>
          </a:p>
          <a:p>
            <a:pPr marL="68580" indent="0">
              <a:buNone/>
            </a:pPr>
            <a:r>
              <a:rPr lang="en-US" dirty="0" smtClean="0"/>
              <a:t>Everyone must get educational needs met</a:t>
            </a:r>
          </a:p>
          <a:p>
            <a:pPr marL="68580" indent="0">
              <a:buNone/>
            </a:pPr>
            <a:r>
              <a:rPr lang="en-US" dirty="0" smtClean="0"/>
              <a:t>Laugh together, Celebrate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74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sz="4800" dirty="0" smtClean="0"/>
              <a:t>What?		Strategic Plan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Educational Director</a:t>
            </a:r>
          </a:p>
          <a:p>
            <a:pPr marL="68580" indent="0">
              <a:buNone/>
            </a:pPr>
            <a:r>
              <a:rPr lang="en-US" dirty="0" smtClean="0"/>
              <a:t>	Faculty Training</a:t>
            </a:r>
          </a:p>
          <a:p>
            <a:pPr marL="68580" indent="0">
              <a:buNone/>
            </a:pPr>
            <a:r>
              <a:rPr lang="en-US" dirty="0" smtClean="0"/>
              <a:t>	Research</a:t>
            </a:r>
          </a:p>
          <a:p>
            <a:pPr marL="68580" indent="0">
              <a:buNone/>
            </a:pPr>
            <a:r>
              <a:rPr lang="en-US" dirty="0" smtClean="0"/>
              <a:t>	Interdisciplinary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21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6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44318" y="215714"/>
            <a:ext cx="8846705" cy="50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7381" tIns="8691" rIns="17381" bIns="8691">
            <a:spAutoFit/>
          </a:bodyPr>
          <a:lstStyle/>
          <a:p>
            <a:pPr algn="ctr" defTabSz="1751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CSCLV Funding Model</a:t>
            </a:r>
            <a:endParaRPr lang="en-US" sz="3200" dirty="0">
              <a:solidFill>
                <a:srgbClr val="96969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2051" name="Picture 122" descr="C:\Documents and Settings\Sim Tech\Desktop\R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/>
          <a:stretch>
            <a:fillRect/>
          </a:stretch>
        </p:blipFill>
        <p:spPr bwMode="auto">
          <a:xfrm>
            <a:off x="425739" y="4241429"/>
            <a:ext cx="8311284" cy="215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3" descr="C:\Documents and Settings\Sim Tech\Desktop\Le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/>
          <a:stretch>
            <a:fillRect/>
          </a:stretch>
        </p:blipFill>
        <p:spPr bwMode="auto">
          <a:xfrm>
            <a:off x="414196" y="2015661"/>
            <a:ext cx="8308397" cy="22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297602" y="906277"/>
            <a:ext cx="4296241" cy="10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9" tIns="41020" rIns="82039" bIns="41020">
            <a:spAutoFit/>
          </a:bodyPr>
          <a:lstStyle>
            <a:lvl1pPr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0" dirty="0">
                <a:solidFill>
                  <a:srgbClr val="FFFFFF"/>
                </a:solidFill>
              </a:rPr>
              <a:t>Carolyn Yucha, RN, PhD, FAAN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0" dirty="0">
                <a:solidFill>
                  <a:srgbClr val="FFFFFF"/>
                </a:solidFill>
              </a:rPr>
              <a:t>University of Nevada Las Vegas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5380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6172200" cy="654840"/>
          </a:xfrm>
        </p:spPr>
        <p:txBody>
          <a:bodyPr>
            <a:noAutofit/>
          </a:bodyPr>
          <a:lstStyle/>
          <a:p>
            <a:pPr marL="68572" indent="0">
              <a:buNone/>
            </a:pPr>
            <a:r>
              <a:rPr lang="en-US" dirty="0" smtClean="0"/>
              <a:t>How are we going to pay for this?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276600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You should pay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572000"/>
            <a:ext cx="3402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have no money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467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Principles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 smtClean="0"/>
              <a:t>Significant funds were needed to develop the CSCLV. These were obtained over a number of years. </a:t>
            </a:r>
          </a:p>
          <a:p>
            <a:pPr marL="0" indent="0">
              <a:buNone/>
              <a:defRPr/>
            </a:pPr>
            <a:r>
              <a:rPr lang="en-US" sz="3200" dirty="0" smtClean="0"/>
              <a:t>Student fees were based on estimated number of students &amp; space usage: 40-40-20 split. </a:t>
            </a:r>
          </a:p>
          <a:p>
            <a:pPr marL="6858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15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819400"/>
            <a:ext cx="25770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CSCLV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760" y="4495800"/>
            <a:ext cx="29482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UNSOM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066800"/>
            <a:ext cx="15728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NSC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143000"/>
            <a:ext cx="20507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UNLV</a:t>
            </a:r>
            <a:endParaRPr lang="en-US" sz="6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22098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34000" y="21336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114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1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Nevada</a:t>
            </a:r>
            <a:endParaRPr lang="en-US" dirty="0"/>
          </a:p>
        </p:txBody>
      </p:sp>
      <p:pic>
        <p:nvPicPr>
          <p:cNvPr id="1032" name="Picture 8" descr="C:\Documents and Settings\Carolyn Yucha\Local Settings\Temporary Internet Files\Content.IE5\CR2T6ZQS\MCj018960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6811072" cy="5344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819400"/>
            <a:ext cx="25770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CSCLV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478" y="4495799"/>
            <a:ext cx="294824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UNSOM</a:t>
            </a:r>
          </a:p>
          <a:p>
            <a:pPr algn="ctr"/>
            <a:r>
              <a:rPr lang="en-US" sz="4800" dirty="0" smtClean="0"/>
              <a:t>20%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066800"/>
            <a:ext cx="157286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NSC</a:t>
            </a:r>
          </a:p>
          <a:p>
            <a:pPr algn="ctr"/>
            <a:r>
              <a:rPr lang="en-US" sz="4800" dirty="0" smtClean="0"/>
              <a:t>40%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143000"/>
            <a:ext cx="205075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UNLV</a:t>
            </a:r>
          </a:p>
          <a:p>
            <a:pPr algn="ctr"/>
            <a:r>
              <a:rPr lang="en-US" sz="4800" dirty="0" smtClean="0"/>
              <a:t>40%</a:t>
            </a:r>
            <a:endParaRPr lang="en-US" sz="4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0" y="20574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05400" y="19812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19600" y="4038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11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Technical Staff, Equipment, Supplies</a:t>
            </a:r>
          </a:p>
          <a:p>
            <a:pPr marL="914400" lvl="1" indent="-514350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	Paid by Student Fees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Director &amp; </a:t>
            </a:r>
            <a:r>
              <a:rPr lang="en-US" sz="3600" dirty="0" smtClean="0">
                <a:solidFill>
                  <a:schemeClr val="accent2"/>
                </a:solidFill>
              </a:rPr>
              <a:t>Administrative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Assistant</a:t>
            </a:r>
          </a:p>
          <a:p>
            <a:pPr marL="914400" lvl="1" indent="-514350">
              <a:buNone/>
            </a:pPr>
            <a:r>
              <a:rPr lang="en-US" sz="3200" dirty="0"/>
              <a:t>	</a:t>
            </a:r>
            <a:r>
              <a:rPr lang="en-US" sz="3200" dirty="0" smtClean="0">
                <a:solidFill>
                  <a:schemeClr val="accent2"/>
                </a:solidFill>
              </a:rPr>
              <a:t>Paid by UNLV &amp; UNSOM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Standardized Patient Program</a:t>
            </a:r>
          </a:p>
          <a:p>
            <a:pPr marL="914400" lvl="1" indent="-514350">
              <a:buNone/>
            </a:pPr>
            <a:r>
              <a:rPr lang="en-US" sz="3200" dirty="0"/>
              <a:t>	</a:t>
            </a:r>
            <a:r>
              <a:rPr lang="en-US" sz="3200" dirty="0" smtClean="0">
                <a:solidFill>
                  <a:schemeClr val="accent3"/>
                </a:solidFill>
              </a:rPr>
              <a:t>Paid by UNSOM – reimbursed by UNLV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29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72" indent="0">
              <a:buNone/>
            </a:pPr>
            <a:r>
              <a:rPr lang="en-US" dirty="0" smtClean="0"/>
              <a:t>Simulation Training is very expensive.</a:t>
            </a:r>
          </a:p>
          <a:p>
            <a:pPr marL="68572" indent="0">
              <a:buNone/>
            </a:pPr>
            <a:r>
              <a:rPr lang="en-US" dirty="0" smtClean="0"/>
              <a:t>Space usage &amp; costs: UNLV </a:t>
            </a:r>
            <a:r>
              <a:rPr lang="en-US" dirty="0"/>
              <a:t>40%, NSC 40%, </a:t>
            </a:r>
            <a:r>
              <a:rPr lang="en-US" dirty="0" smtClean="0"/>
              <a:t>UNSOM </a:t>
            </a:r>
            <a:r>
              <a:rPr lang="en-US" dirty="0"/>
              <a:t>20%. </a:t>
            </a:r>
            <a:endParaRPr lang="en-US" dirty="0" smtClean="0"/>
          </a:p>
          <a:p>
            <a:pPr marL="68572" indent="0">
              <a:buNone/>
            </a:pPr>
            <a:r>
              <a:rPr lang="en-US" dirty="0" smtClean="0"/>
              <a:t>Costs for technical support, equipment, supplies &amp; software is covered by student fees.</a:t>
            </a:r>
          </a:p>
          <a:p>
            <a:pPr marL="68572" indent="0">
              <a:buNone/>
            </a:pPr>
            <a:r>
              <a:rPr lang="en-US" dirty="0" smtClean="0"/>
              <a:t>Total costs is approximately $400,000.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25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br>
              <a:rPr lang="en-US" dirty="0" smtClean="0"/>
            </a:br>
            <a:r>
              <a:rPr lang="en-US" dirty="0" smtClean="0"/>
              <a:t>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572000"/>
          </a:xfrm>
        </p:spPr>
        <p:txBody>
          <a:bodyPr/>
          <a:lstStyle/>
          <a:p>
            <a:pPr marL="68572" indent="0">
              <a:buNone/>
            </a:pPr>
            <a:r>
              <a:rPr lang="en-US" dirty="0" smtClean="0"/>
              <a:t>Nursing share is $320,000</a:t>
            </a:r>
          </a:p>
          <a:p>
            <a:pPr marL="68572" indent="0">
              <a:buNone/>
            </a:pPr>
            <a:r>
              <a:rPr lang="en-US" dirty="0" smtClean="0"/>
              <a:t>Allocation to UNLV &amp; NSC is based on number of students, not equally divided.</a:t>
            </a:r>
          </a:p>
          <a:p>
            <a:pPr marL="68572" indent="0">
              <a:buNone/>
            </a:pPr>
            <a:r>
              <a:rPr lang="en-US" dirty="0" smtClean="0"/>
              <a:t>Cost to nursing students: $300 per course.</a:t>
            </a:r>
          </a:p>
          <a:p>
            <a:pPr marL="68572" indent="0">
              <a:buNone/>
            </a:pPr>
            <a:endParaRPr lang="en-US" dirty="0"/>
          </a:p>
          <a:p>
            <a:pPr marL="68572" indent="0">
              <a:buNone/>
            </a:pPr>
            <a:r>
              <a:rPr lang="en-US" dirty="0" smtClean="0"/>
              <a:t>Cost to medical students: $600 per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44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913102"/>
            <a:ext cx="25770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CSCLV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495800"/>
            <a:ext cx="294824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UNSOM</a:t>
            </a:r>
          </a:p>
          <a:p>
            <a:pPr algn="ctr"/>
            <a:r>
              <a:rPr lang="en-US" sz="4800" dirty="0" smtClean="0"/>
              <a:t>20%</a:t>
            </a:r>
          </a:p>
          <a:p>
            <a:pPr algn="ctr"/>
            <a:r>
              <a:rPr lang="en-US" sz="2000" dirty="0" smtClean="0"/>
              <a:t>Annual fee $600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066800"/>
            <a:ext cx="201779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NSC</a:t>
            </a:r>
          </a:p>
          <a:p>
            <a:pPr algn="ctr"/>
            <a:r>
              <a:rPr lang="en-US" sz="4800" dirty="0" smtClean="0"/>
              <a:t>40%</a:t>
            </a:r>
          </a:p>
          <a:p>
            <a:pPr algn="ctr"/>
            <a:r>
              <a:rPr lang="en-US" sz="2000" dirty="0" smtClean="0"/>
              <a:t>4 courses x $300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143000"/>
            <a:ext cx="2281330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UNLV</a:t>
            </a:r>
          </a:p>
          <a:p>
            <a:pPr algn="ctr"/>
            <a:r>
              <a:rPr lang="en-US" sz="4800" dirty="0" smtClean="0"/>
              <a:t>40%</a:t>
            </a:r>
          </a:p>
          <a:p>
            <a:pPr algn="ctr"/>
            <a:r>
              <a:rPr lang="en-US" sz="2000" dirty="0" smtClean="0"/>
              <a:t>5 courses x $300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0" y="20574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81600" y="19812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522860" y="3962400"/>
            <a:ext cx="26314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52400"/>
            <a:ext cx="8375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Technical Staff, Equipment, Supplies</a:t>
            </a:r>
          </a:p>
          <a:p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21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</a:t>
            </a:r>
            <a:br>
              <a:rPr lang="en-US" dirty="0" smtClean="0"/>
            </a:br>
            <a:r>
              <a:rPr lang="en-US" dirty="0" smtClean="0"/>
              <a:t>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772400" cy="4572000"/>
          </a:xfrm>
        </p:spPr>
        <p:txBody>
          <a:bodyPr/>
          <a:lstStyle/>
          <a:p>
            <a:pPr marL="68572" indent="0">
              <a:buNone/>
            </a:pPr>
            <a:r>
              <a:rPr lang="en-US" dirty="0" smtClean="0"/>
              <a:t>Costs for Director &amp; Administrative Assistant is paid by UNLV &amp; UNSOM</a:t>
            </a:r>
          </a:p>
          <a:p>
            <a:pPr marL="68572" indent="0">
              <a:buNone/>
            </a:pPr>
            <a:r>
              <a:rPr lang="en-US" dirty="0" smtClean="0"/>
              <a:t>New account was established for funds.</a:t>
            </a:r>
          </a:p>
          <a:p>
            <a:pPr marL="68572" indent="0">
              <a:buNone/>
            </a:pPr>
            <a:r>
              <a:rPr lang="en-US" dirty="0" smtClean="0"/>
              <a:t>Dates were selected for transfer of funds to this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99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8020" y="2920722"/>
            <a:ext cx="265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CSCLV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495800"/>
            <a:ext cx="294824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UNSOM</a:t>
            </a:r>
          </a:p>
          <a:p>
            <a:pPr algn="ctr"/>
            <a:r>
              <a:rPr lang="en-US" sz="4800" dirty="0" smtClean="0"/>
              <a:t>20%</a:t>
            </a:r>
          </a:p>
          <a:p>
            <a:pPr algn="ctr"/>
            <a:r>
              <a:rPr lang="en-US" sz="2000" dirty="0" smtClean="0"/>
              <a:t>Annual fee $600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066800"/>
            <a:ext cx="201779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NSC</a:t>
            </a:r>
          </a:p>
          <a:p>
            <a:pPr algn="ctr"/>
            <a:r>
              <a:rPr lang="en-US" sz="4800" dirty="0" smtClean="0"/>
              <a:t>40%</a:t>
            </a:r>
          </a:p>
          <a:p>
            <a:pPr algn="ctr"/>
            <a:r>
              <a:rPr lang="en-US" sz="2000" dirty="0" smtClean="0"/>
              <a:t>4 courses x $300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143000"/>
            <a:ext cx="2281330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UNLV</a:t>
            </a:r>
          </a:p>
          <a:p>
            <a:pPr algn="ctr"/>
            <a:r>
              <a:rPr lang="en-US" sz="4800" dirty="0" smtClean="0"/>
              <a:t>40%</a:t>
            </a:r>
          </a:p>
          <a:p>
            <a:pPr algn="ctr"/>
            <a:r>
              <a:rPr lang="en-US" sz="2000" dirty="0" smtClean="0"/>
              <a:t>5 courses x $300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20574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257800" y="1905000"/>
            <a:ext cx="6858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274820" y="3962400"/>
            <a:ext cx="26314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52400"/>
            <a:ext cx="82021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Director &amp; Administrative Assistant</a:t>
            </a:r>
          </a:p>
          <a:p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48000" y="19812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00600" y="3962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861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27519"/>
              </p:ext>
            </p:extLst>
          </p:nvPr>
        </p:nvGraphicFramePr>
        <p:xfrm>
          <a:off x="304800" y="1371600"/>
          <a:ext cx="8229600" cy="4549140"/>
        </p:xfrm>
        <a:graphic>
          <a:graphicData uri="http://schemas.openxmlformats.org/drawingml/2006/table">
            <a:tbl>
              <a:tblPr firstRow="1" bandRow="1"/>
              <a:tblGrid>
                <a:gridCol w="3505200"/>
                <a:gridCol w="2743200"/>
                <a:gridCol w="1981200"/>
              </a:tblGrid>
              <a:tr h="45339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Item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06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Technical Staff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Student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Fees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$290,000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Equipment, Supplies, Software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Student Fees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$110,000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Educational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&amp; Operational Directors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UNLV &amp;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UNSOM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$166,500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100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 Operating Budget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4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4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5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73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87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02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1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$566,500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30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Standardized Patient Program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UNSOM,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reimbursed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by UNLV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$130,000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677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971800"/>
            <a:ext cx="25770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CSCLV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495800"/>
            <a:ext cx="294824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UNSOM</a:t>
            </a:r>
          </a:p>
          <a:p>
            <a:pPr algn="ctr"/>
            <a:r>
              <a:rPr lang="en-US" sz="4800" dirty="0" smtClean="0"/>
              <a:t>20%</a:t>
            </a:r>
          </a:p>
          <a:p>
            <a:pPr algn="ctr"/>
            <a:r>
              <a:rPr lang="en-US" sz="2000" dirty="0" smtClean="0"/>
              <a:t>Annual fee $600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066800"/>
            <a:ext cx="201779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NSC</a:t>
            </a:r>
          </a:p>
          <a:p>
            <a:pPr algn="ctr"/>
            <a:r>
              <a:rPr lang="en-US" sz="4800" dirty="0" smtClean="0"/>
              <a:t>40%</a:t>
            </a:r>
          </a:p>
          <a:p>
            <a:pPr algn="ctr"/>
            <a:r>
              <a:rPr lang="en-US" sz="2000" dirty="0" smtClean="0"/>
              <a:t>4 courses x $300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143000"/>
            <a:ext cx="2281330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UNLV</a:t>
            </a:r>
          </a:p>
          <a:p>
            <a:pPr algn="ctr"/>
            <a:r>
              <a:rPr lang="en-US" sz="4800" dirty="0" smtClean="0"/>
              <a:t>40%</a:t>
            </a:r>
          </a:p>
          <a:p>
            <a:pPr algn="ctr"/>
            <a:r>
              <a:rPr lang="en-US" sz="2000" dirty="0" smtClean="0"/>
              <a:t>5 courses x $300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0" y="2057400"/>
            <a:ext cx="838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05400" y="1905000"/>
            <a:ext cx="838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0400" y="18288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76800" y="4038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28600"/>
            <a:ext cx="7917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Standardized Patient Program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24000" y="1981200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4000" y="41148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4038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92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895600"/>
            <a:ext cx="2719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CSCLV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495800"/>
            <a:ext cx="294824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UNSOM</a:t>
            </a:r>
          </a:p>
          <a:p>
            <a:pPr algn="ctr"/>
            <a:r>
              <a:rPr lang="en-US" sz="4800" dirty="0" smtClean="0"/>
              <a:t>20%</a:t>
            </a:r>
          </a:p>
          <a:p>
            <a:pPr algn="ctr"/>
            <a:r>
              <a:rPr lang="en-US" sz="2000" dirty="0" smtClean="0"/>
              <a:t>Annual fee $600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99760" y="1150620"/>
            <a:ext cx="201779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NSC</a:t>
            </a:r>
          </a:p>
          <a:p>
            <a:pPr algn="ctr"/>
            <a:r>
              <a:rPr lang="en-US" sz="4800" dirty="0" smtClean="0"/>
              <a:t>40%</a:t>
            </a:r>
          </a:p>
          <a:p>
            <a:pPr algn="ctr"/>
            <a:r>
              <a:rPr lang="en-US" sz="2000" dirty="0" smtClean="0"/>
              <a:t>4 courses x $300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873350" y="1180415"/>
            <a:ext cx="2281330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UNLV</a:t>
            </a:r>
          </a:p>
          <a:p>
            <a:pPr algn="ctr"/>
            <a:r>
              <a:rPr lang="en-US" sz="4800" dirty="0" smtClean="0"/>
              <a:t>40%</a:t>
            </a:r>
          </a:p>
          <a:p>
            <a:pPr algn="ctr"/>
            <a:r>
              <a:rPr lang="en-US" sz="2000" dirty="0" smtClean="0"/>
              <a:t>5 courses x $300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0" y="19812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05400" y="1905000"/>
            <a:ext cx="533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267200" y="3886200"/>
            <a:ext cx="26322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00400" y="1828800"/>
            <a:ext cx="762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60620" y="3886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19200" y="3705433"/>
            <a:ext cx="1752600" cy="1270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82040" y="2257633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20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ng.com/local/GetMap.ashx?ppl=24,,36.171830296532,-115.139764355473&amp;b=r,mkt.en-us&amp;rf=o&amp;rp=n&amp;z=11&amp;c=36.094651,-115.166249&amp;w=824&amp;h=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1"/>
            <a:ext cx="7848600" cy="57340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Vegas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971801"/>
            <a:ext cx="386696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3962401"/>
            <a:ext cx="304800" cy="46166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5029201"/>
            <a:ext cx="304800" cy="46166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2" indent="0" algn="ctr">
              <a:buNone/>
            </a:pPr>
            <a:r>
              <a:rPr lang="en-US" sz="3600" dirty="0"/>
              <a:t>If necessity is the mother of invention, it's the father of </a:t>
            </a:r>
            <a:r>
              <a:rPr lang="en-US" sz="3600" dirty="0" smtClean="0"/>
              <a:t>cooperation &amp; we're </a:t>
            </a:r>
            <a:r>
              <a:rPr lang="en-US" sz="3600" dirty="0"/>
              <a:t>cooperating like never before</a:t>
            </a:r>
            <a:r>
              <a:rPr lang="en-US" sz="3600" dirty="0" smtClean="0"/>
              <a:t>.</a:t>
            </a:r>
          </a:p>
          <a:p>
            <a:pPr marL="68572" indent="0" algn="ctr">
              <a:buNone/>
            </a:pPr>
            <a:endParaRPr lang="en-US" sz="3600" dirty="0" smtClean="0"/>
          </a:p>
          <a:p>
            <a:pPr marL="68572" indent="0" algn="ctr">
              <a:buNone/>
            </a:pPr>
            <a:r>
              <a:rPr lang="en-US" sz="3600" dirty="0" smtClean="0"/>
              <a:t>John Ashcroft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4893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72" indent="0">
              <a:buNone/>
            </a:pPr>
            <a:r>
              <a:rPr lang="en-US" dirty="0"/>
              <a:t>Over the </a:t>
            </a:r>
            <a:r>
              <a:rPr lang="en-US" dirty="0" smtClean="0"/>
              <a:t> 3 </a:t>
            </a:r>
            <a:r>
              <a:rPr lang="en-US" dirty="0"/>
              <a:t>years of operation, the CSCLV </a:t>
            </a:r>
            <a:r>
              <a:rPr lang="en-US" dirty="0" smtClean="0"/>
              <a:t>operations &amp; budget </a:t>
            </a:r>
            <a:r>
              <a:rPr lang="en-US" dirty="0"/>
              <a:t>have evolved to meet the changing needs of our students. </a:t>
            </a:r>
            <a:endParaRPr lang="en-US" dirty="0" smtClean="0"/>
          </a:p>
          <a:p>
            <a:pPr marL="68572" indent="0">
              <a:buNone/>
            </a:pPr>
            <a:endParaRPr lang="en-US" dirty="0" smtClean="0"/>
          </a:p>
          <a:p>
            <a:pPr marL="68572" indent="0">
              <a:buNone/>
            </a:pPr>
            <a:r>
              <a:rPr lang="en-US" dirty="0" smtClean="0"/>
              <a:t>The </a:t>
            </a:r>
            <a:r>
              <a:rPr lang="en-US" dirty="0"/>
              <a:t>basic agreements, established in good faith before the center opened, are still followed. </a:t>
            </a:r>
          </a:p>
        </p:txBody>
      </p:sp>
    </p:spTree>
    <p:extLst>
      <p:ext uri="{BB962C8B-B14F-4D97-AF65-F5344CB8AC3E}">
        <p14:creationId xmlns:p14="http://schemas.microsoft.com/office/powerpoint/2010/main" val="3946585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3962400" cy="533400"/>
          </a:xfrm>
        </p:spPr>
        <p:txBody>
          <a:bodyPr/>
          <a:lstStyle/>
          <a:p>
            <a:r>
              <a:rPr lang="en-US" sz="4000" dirty="0" smtClean="0"/>
              <a:t>Cooperation</a:t>
            </a:r>
            <a:endParaRPr lang="en-US" sz="4000" dirty="0"/>
          </a:p>
        </p:txBody>
      </p:sp>
      <p:pic>
        <p:nvPicPr>
          <p:cNvPr id="6" name="Picture 5" descr="images3-20headed-20d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69886"/>
            <a:ext cx="80645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750" y="5943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b="1" dirty="0" smtClean="0">
                <a:solidFill>
                  <a:schemeClr val="bg1"/>
                </a:solidFill>
              </a:rPr>
              <a:t>To move forward in one direction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5720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Where?		Space</a:t>
            </a:r>
          </a:p>
          <a:p>
            <a:pPr marL="68580" indent="0">
              <a:buNone/>
            </a:pPr>
            <a:r>
              <a:rPr lang="en-US" dirty="0" smtClean="0"/>
              <a:t>Who?		Staff</a:t>
            </a:r>
          </a:p>
          <a:p>
            <a:pPr marL="68580" indent="0">
              <a:buNone/>
            </a:pPr>
            <a:r>
              <a:rPr lang="en-US" dirty="0"/>
              <a:t>When?		</a:t>
            </a:r>
            <a:r>
              <a:rPr lang="en-US" dirty="0" smtClean="0"/>
              <a:t>Schedule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How?		Money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What?		Strategic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9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3200400" cy="533400"/>
          </a:xfrm>
        </p:spPr>
        <p:txBody>
          <a:bodyPr/>
          <a:lstStyle/>
          <a:p>
            <a:r>
              <a:rPr lang="en-US" sz="4400" dirty="0" smtClean="0"/>
              <a:t>CSCLV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3581400" cy="1112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UNLV  SON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11140" y="1977985"/>
            <a:ext cx="3581400" cy="1112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 defTabSz="914400">
              <a:spcBef>
                <a:spcPts val="700"/>
              </a:spcBef>
              <a:buClr>
                <a:srgbClr val="C00000"/>
              </a:buClr>
              <a:buSzPct val="95000"/>
              <a:defRPr/>
            </a:pPr>
            <a:r>
              <a:rPr lang="en-US" sz="4400" dirty="0" smtClean="0">
                <a:solidFill>
                  <a:srgbClr val="FEB80A">
                    <a:lumMod val="60000"/>
                    <a:lumOff val="40000"/>
                  </a:srgbClr>
                </a:solidFill>
              </a:rPr>
              <a:t>NSC  SON</a:t>
            </a:r>
          </a:p>
          <a:p>
            <a:pPr marL="411480" indent="-342900" defTabSz="914400">
              <a:spcBef>
                <a:spcPts val="700"/>
              </a:spcBef>
              <a:buClr>
                <a:srgbClr val="C00000"/>
              </a:buClr>
              <a:buSzPct val="95000"/>
              <a:buFont typeface="Wingdings"/>
              <a:buNone/>
              <a:defRPr/>
            </a:pPr>
            <a:endParaRPr lang="en-US" sz="2400" dirty="0" smtClean="0">
              <a:solidFill>
                <a:srgbClr val="FEB80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95600" y="5486400"/>
            <a:ext cx="3581400" cy="1112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 defTabSz="914400">
              <a:spcBef>
                <a:spcPts val="700"/>
              </a:spcBef>
              <a:buClr>
                <a:srgbClr val="C00000"/>
              </a:buClr>
              <a:buSzPct val="95000"/>
              <a:defRPr/>
            </a:pPr>
            <a:r>
              <a:rPr lang="en-US" sz="4400" dirty="0" smtClean="0">
                <a:solidFill>
                  <a:srgbClr val="D6ECFF">
                    <a:lumMod val="50000"/>
                  </a:srgbClr>
                </a:solidFill>
              </a:rPr>
              <a:t>UN SOM</a:t>
            </a:r>
          </a:p>
          <a:p>
            <a:pPr marL="411480" indent="-342900" defTabSz="914400">
              <a:spcBef>
                <a:spcPts val="700"/>
              </a:spcBef>
              <a:buClr>
                <a:srgbClr val="C00000"/>
              </a:buClr>
              <a:buSzPct val="95000"/>
              <a:buFont typeface="Wingdings"/>
              <a:buNone/>
              <a:defRPr/>
            </a:pPr>
            <a:endParaRPr lang="en-US" sz="2400" dirty="0" smtClean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57400" y="3429000"/>
            <a:ext cx="3581400" cy="1112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 algn="ctr" defTabSz="914400">
              <a:spcBef>
                <a:spcPts val="700"/>
              </a:spcBef>
              <a:buClr>
                <a:srgbClr val="C00000"/>
              </a:buClr>
              <a:buSzPct val="95000"/>
              <a:defRPr/>
            </a:pPr>
            <a:r>
              <a:rPr lang="en-US" sz="6600" dirty="0" smtClean="0">
                <a:solidFill>
                  <a:prstClr val="white"/>
                </a:solidFill>
              </a:rPr>
              <a:t>CSCLV</a:t>
            </a:r>
          </a:p>
          <a:p>
            <a:pPr marL="411480" indent="-342900" algn="ctr" defTabSz="914400">
              <a:spcBef>
                <a:spcPts val="700"/>
              </a:spcBef>
              <a:buClr>
                <a:srgbClr val="C00000"/>
              </a:buClr>
              <a:buSzPct val="95000"/>
              <a:buFont typeface="Wingdings"/>
              <a:buChar char=""/>
              <a:defRPr/>
            </a:pPr>
            <a:endParaRPr lang="en-US" sz="4400" dirty="0" smtClean="0">
              <a:solidFill>
                <a:prstClr val="white"/>
              </a:solidFill>
            </a:endParaRPr>
          </a:p>
          <a:p>
            <a:pPr marL="411480" indent="-342900" algn="ctr" defTabSz="914400">
              <a:spcBef>
                <a:spcPts val="700"/>
              </a:spcBef>
              <a:buClr>
                <a:srgbClr val="C00000"/>
              </a:buClr>
              <a:buSzPct val="95000"/>
              <a:buFont typeface="Wingdings"/>
              <a:buNone/>
              <a:defRPr/>
            </a:pPr>
            <a:endParaRPr lang="en-US" sz="2400" dirty="0" smtClean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55520" y="2648065"/>
            <a:ext cx="822960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5105400" y="2743200"/>
            <a:ext cx="1158240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70960" y="4495800"/>
            <a:ext cx="0" cy="10668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70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514600"/>
            <a:ext cx="1911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 Space 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3505200"/>
            <a:ext cx="168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 Staff 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875889"/>
            <a:ext cx="2083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 Money 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151531"/>
            <a:ext cx="1966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 Power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953000"/>
            <a:ext cx="2178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 Control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950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5720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Where?		Space</a:t>
            </a:r>
          </a:p>
          <a:p>
            <a:pPr marL="68580" indent="0">
              <a:buNone/>
            </a:pPr>
            <a:r>
              <a:rPr lang="en-US" dirty="0" smtClean="0"/>
              <a:t>Who?		Staff</a:t>
            </a:r>
          </a:p>
          <a:p>
            <a:pPr marL="68580" indent="0">
              <a:buNone/>
            </a:pPr>
            <a:r>
              <a:rPr lang="en-US" dirty="0"/>
              <a:t>When?		</a:t>
            </a:r>
            <a:r>
              <a:rPr lang="en-US" dirty="0" smtClean="0"/>
              <a:t>Schedule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How?		Money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What?		Strategic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3962400" cy="533400"/>
          </a:xfrm>
        </p:spPr>
        <p:txBody>
          <a:bodyPr/>
          <a:lstStyle/>
          <a:p>
            <a:r>
              <a:rPr lang="en-US" sz="4000" dirty="0" smtClean="0"/>
              <a:t>Cooperation</a:t>
            </a:r>
            <a:endParaRPr lang="en-US" sz="4000" dirty="0"/>
          </a:p>
        </p:txBody>
      </p:sp>
      <p:pic>
        <p:nvPicPr>
          <p:cNvPr id="6" name="Picture 5" descr="images3-20headed-20d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69886"/>
            <a:ext cx="80645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750" y="5943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b="1" dirty="0" smtClean="0">
                <a:solidFill>
                  <a:schemeClr val="bg1"/>
                </a:solidFill>
              </a:rPr>
              <a:t>To move forward in one direction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3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010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5400" dirty="0" smtClean="0"/>
              <a:t>Where?		</a:t>
            </a:r>
            <a:r>
              <a:rPr lang="en-US" sz="5400" dirty="0" smtClean="0"/>
              <a:t>Space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418697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683</TotalTime>
  <Words>1045</Words>
  <Application>Microsoft Office PowerPoint</Application>
  <PresentationFormat>Overhead</PresentationFormat>
  <Paragraphs>321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Metro</vt:lpstr>
      <vt:lpstr>1_Metro</vt:lpstr>
      <vt:lpstr>2_Metro</vt:lpstr>
      <vt:lpstr>3_Metro</vt:lpstr>
      <vt:lpstr>4_Metro</vt:lpstr>
      <vt:lpstr>5_Metro</vt:lpstr>
      <vt:lpstr>PowerPoint Presentation</vt:lpstr>
      <vt:lpstr>CSCLV</vt:lpstr>
      <vt:lpstr>Nevada</vt:lpstr>
      <vt:lpstr>Las Vegas</vt:lpstr>
      <vt:lpstr>CSCLV </vt:lpstr>
      <vt:lpstr>Decisions</vt:lpstr>
      <vt:lpstr>Questions</vt:lpstr>
      <vt:lpstr>Cooperation</vt:lpstr>
      <vt:lpstr>Questions</vt:lpstr>
      <vt:lpstr>Space</vt:lpstr>
      <vt:lpstr>PowerPoint Presentation</vt:lpstr>
      <vt:lpstr>PowerPoint Presentation</vt:lpstr>
      <vt:lpstr>Questions</vt:lpstr>
      <vt:lpstr>Staffing</vt:lpstr>
      <vt:lpstr>PowerPoint Presentation</vt:lpstr>
      <vt:lpstr>Staff 2009</vt:lpstr>
      <vt:lpstr>PowerPoint Presentation</vt:lpstr>
      <vt:lpstr>Staff 2012</vt:lpstr>
      <vt:lpstr>Organization</vt:lpstr>
      <vt:lpstr>Questions</vt:lpstr>
      <vt:lpstr>Schedule</vt:lpstr>
      <vt:lpstr>Conclusions</vt:lpstr>
      <vt:lpstr>Cooperation</vt:lpstr>
      <vt:lpstr>Challenge</vt:lpstr>
      <vt:lpstr>PowerPoint Presentation</vt:lpstr>
      <vt:lpstr>PowerPoint Presentation</vt:lpstr>
      <vt:lpstr>Funding</vt:lpstr>
      <vt:lpstr>Principles</vt:lpstr>
      <vt:lpstr>PowerPoint Presentation</vt:lpstr>
      <vt:lpstr>PowerPoint Presentation</vt:lpstr>
      <vt:lpstr>Costs</vt:lpstr>
      <vt:lpstr>Agreements</vt:lpstr>
      <vt:lpstr>More  agreements</vt:lpstr>
      <vt:lpstr>PowerPoint Presentation</vt:lpstr>
      <vt:lpstr>Even more  agreements</vt:lpstr>
      <vt:lpstr>PowerPoint Presentation</vt:lpstr>
      <vt:lpstr>Budget</vt:lpstr>
      <vt:lpstr>PowerPoint Presentation</vt:lpstr>
      <vt:lpstr>Funding</vt:lpstr>
      <vt:lpstr>PowerPoint Presentation</vt:lpstr>
      <vt:lpstr>Conclusion</vt:lpstr>
      <vt:lpstr>Cooperation</vt:lpstr>
      <vt:lpstr>Questions</vt:lpstr>
    </vt:vector>
  </TitlesOfParts>
  <Company>UNLV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Albrecht</dc:creator>
  <cp:lastModifiedBy>Carolyn Yucha</cp:lastModifiedBy>
  <cp:revision>43</cp:revision>
  <dcterms:created xsi:type="dcterms:W3CDTF">2010-01-25T19:37:38Z</dcterms:created>
  <dcterms:modified xsi:type="dcterms:W3CDTF">2012-10-03T21:47:42Z</dcterms:modified>
</cp:coreProperties>
</file>